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B48"/>
    <a:srgbClr val="00A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0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E37DF-EC54-4263-8F2E-675F09D36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E48E76-FA62-4A64-B559-E0990333E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3FB237-85B5-4E59-B1F1-B1270528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D8A0BE-4588-4000-BB99-7E87239B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783A1-00AF-4EC7-A6EC-7F516605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41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129AD-ECE5-474A-B387-D1DB95CB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7BA0B1-5703-4417-8EBC-2B452AB88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0800000">
            <a:off x="628651" y="1825626"/>
            <a:ext cx="7844459" cy="4337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CDD7C9-0917-4A0B-B8A9-9E5FB50D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11FD9F-47C6-487B-ADEA-D7CBC8BA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879742-8F91-422B-ACE1-ECE7A871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69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709C36-9BD2-4D6A-BAFE-594FC6E00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 rot="10800000">
            <a:off x="550067" y="365124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47868E-B92C-4F91-9B8A-C374BE835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0800000">
            <a:off x="5686428" y="365125"/>
            <a:ext cx="30861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00ABA-6F60-480A-91BE-73DEB6CCF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8D68B3-2C5D-4908-94A6-5DDD186B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73D45F-3A7A-45C9-9A79-640C4410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Marcador de texto vertical 2">
            <a:extLst>
              <a:ext uri="{FF2B5EF4-FFF2-40B4-BE49-F238E27FC236}">
                <a16:creationId xmlns:a16="http://schemas.microsoft.com/office/drawing/2014/main" id="{B82BB312-C856-43C9-8F5C-0C179D08EDB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 rot="10800000">
            <a:off x="2600326" y="365125"/>
            <a:ext cx="3086101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951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AB230-510B-46BA-A458-30415A447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852972-705E-4EE7-8C92-A2ECFCE60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700" cy="2090392"/>
          </a:xfrm>
        </p:spPr>
        <p:txBody>
          <a:bodyPr/>
          <a:lstStyle>
            <a:lvl1pPr>
              <a:defRPr sz="1125"/>
            </a:lvl1pPr>
            <a:lvl2pPr>
              <a:defRPr sz="1125"/>
            </a:lvl2pPr>
            <a:lvl3pPr>
              <a:defRPr sz="1125"/>
            </a:lvl3pPr>
            <a:lvl4pPr>
              <a:defRPr sz="1125"/>
            </a:lvl4pPr>
            <a:lvl5pPr>
              <a:defRPr sz="11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7B5BA6-96B9-4621-B526-119BBB5F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8D5DBF-74C2-43DA-BA08-F929BB9B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8F0D5-E917-4FE5-8E29-10C8AAF7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812CB0F7-CC93-4978-8EAB-608B0E4AA3A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8" y="4081808"/>
            <a:ext cx="7886702" cy="2090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66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1A1B7-772D-4D75-892B-27B117D8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1957801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9B326C-5AAD-4A5D-9296-5664DBF19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2" y="3675066"/>
            <a:ext cx="7886699" cy="1500187"/>
          </a:xfrm>
        </p:spPr>
        <p:txBody>
          <a:bodyPr/>
          <a:lstStyle>
            <a:lvl1pPr marL="0" indent="0" algn="ctr">
              <a:buNone/>
              <a:defRPr sz="1350">
                <a:solidFill>
                  <a:srgbClr val="152B48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C6101B-76EA-4336-A5AF-59DE7ADA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32D21D-9C42-4277-85E1-AB84A87F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5D6901-65A5-489B-8A2A-AC46A185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743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94B4E-5A7E-47AC-84D3-3F40ADCC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D664EE-6701-4718-9054-5109FF57E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49F008-5191-4482-9476-FAD016A6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374705-EC7E-43CD-A8BA-700FE6E2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98F706-3B1B-4FF9-88B2-38308E9F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4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59AB5-B49C-4FFE-8A17-CE1143B3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4D0541-6456-44EA-8EDE-0DA35BC4B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60" y="1681163"/>
            <a:ext cx="7889083" cy="82391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D6A3DD-A066-4224-8516-F51699A7A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60" y="2505075"/>
            <a:ext cx="788908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B1CEC8-2EE5-4FC9-94AA-7C888ABF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828688-3403-4A3E-BE99-690BD45B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F64CFD-C2A2-4388-BBFA-BD36C2F2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94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45552E-E0E0-4B03-B999-37BDBB2B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ED610B-0321-476E-9BDD-9AF9E1F6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4B43B3-517F-4151-8DE4-861C3C25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0816D1-42B2-40D3-B7F5-3134B038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83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101B7F-8231-49AA-9066-E09F3127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C27FB9-FFA6-4E46-B67E-824570F8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6F992B-FA33-4EF0-A371-7FB8AB4E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1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55C37-8A66-4194-8B48-3492CE49F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828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EE391-0CA3-46D5-BA01-0747611F5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004" y="457203"/>
            <a:ext cx="4752095" cy="551414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470823-846D-4C9D-A634-758AADAE9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650" y="2263775"/>
            <a:ext cx="2949178" cy="3707572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B5D89-E0B9-4201-893E-1DC7B83C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78A9D8-E9CE-48AA-B8A0-C3101523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DD2967-F181-41FE-9E18-6D7ED3CC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424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50178-0339-493E-A5F4-3BED390B2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2"/>
            <a:ext cx="2949178" cy="1938129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248A928-B801-4B0F-B845-F5F594E35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457202"/>
            <a:ext cx="4629150" cy="540385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3A892E-8CD1-4179-BB23-621C0A023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459" y="2395328"/>
            <a:ext cx="2949178" cy="3465722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7A5898-E776-4E35-9018-F93701CB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735FD8-D311-44BB-B68C-AF313C5A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9E25C-900D-4F62-A21D-CCF3C63E1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723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7114FF-0857-4F90-9F06-BB381537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C99329-E129-454C-ABE2-297FFEBB8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7916" y="1825627"/>
            <a:ext cx="5275193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192E3-AE8E-451E-B7EA-62C5FC52A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F6315-8EFA-4957-8B1F-343D251DE1AB}" type="datetimeFigureOut">
              <a:rPr lang="es-CO" smtClean="0"/>
              <a:t>15/08/2023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0D69EF-6718-4696-9E2F-7A83A62FB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17729-648F-433D-B41C-1A360C5FB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0CCD-6591-48DB-8B0C-02F666FB1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46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b="1" kern="1200">
          <a:solidFill>
            <a:srgbClr val="00AAA7"/>
          </a:solidFill>
          <a:latin typeface="Montserrat" panose="02000505000000020004" pitchFamily="2" charset="0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rgbClr val="152B48"/>
          </a:solidFill>
          <a:latin typeface="Montserrat" panose="02000505000000020004" pitchFamily="2" charset="0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0;p13">
            <a:extLst>
              <a:ext uri="{FF2B5EF4-FFF2-40B4-BE49-F238E27FC236}">
                <a16:creationId xmlns:a16="http://schemas.microsoft.com/office/drawing/2014/main" id="{40BB8275-9C02-0578-B2BA-D7A605CA0D1D}"/>
              </a:ext>
            </a:extLst>
          </p:cNvPr>
          <p:cNvSpPr txBox="1">
            <a:spLocks/>
          </p:cNvSpPr>
          <p:nvPr/>
        </p:nvSpPr>
        <p:spPr>
          <a:xfrm>
            <a:off x="39029" y="1215454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6AEAA"/>
              </a:buClr>
              <a:buSzPts val="6000"/>
              <a:buFont typeface="Montserrat"/>
              <a:buNone/>
            </a:pPr>
            <a:r>
              <a:rPr lang="es-ES" sz="4800" dirty="0"/>
              <a:t>Introducción a las </a:t>
            </a:r>
            <a:br>
              <a:rPr lang="es-ES" sz="4800" dirty="0"/>
            </a:br>
            <a:r>
              <a:rPr lang="es-ES" sz="4800" dirty="0"/>
              <a:t>entrevistas psicológicas</a:t>
            </a:r>
          </a:p>
        </p:txBody>
      </p:sp>
      <p:sp>
        <p:nvSpPr>
          <p:cNvPr id="3" name="Google Shape;61;p13">
            <a:extLst>
              <a:ext uri="{FF2B5EF4-FFF2-40B4-BE49-F238E27FC236}">
                <a16:creationId xmlns:a16="http://schemas.microsoft.com/office/drawing/2014/main" id="{03674D6D-4ADB-F216-7E24-3D5B5A65BE24}"/>
              </a:ext>
            </a:extLst>
          </p:cNvPr>
          <p:cNvSpPr txBox="1">
            <a:spLocks/>
          </p:cNvSpPr>
          <p:nvPr/>
        </p:nvSpPr>
        <p:spPr>
          <a:xfrm>
            <a:off x="39029" y="367859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rgbClr val="152B48"/>
              </a:buClr>
              <a:buSzPts val="2400"/>
              <a:buFont typeface="Arial" panose="020B0604020202020204" pitchFamily="34" charset="0"/>
              <a:buNone/>
            </a:pPr>
            <a:endParaRPr lang="es-ES" sz="2400" b="1" dirty="0"/>
          </a:p>
          <a:p>
            <a:pPr marL="0" indent="0" algn="ctr">
              <a:spcBef>
                <a:spcPts val="0"/>
              </a:spcBef>
              <a:buClr>
                <a:srgbClr val="152B48"/>
              </a:buClr>
              <a:buSzPts val="2400"/>
              <a:buFont typeface="Arial" panose="020B0604020202020204" pitchFamily="34" charset="0"/>
              <a:buNone/>
            </a:pPr>
            <a:r>
              <a:rPr lang="es-ES" sz="2400" b="1" dirty="0"/>
              <a:t>Mónica Alejandra Cardona </a:t>
            </a:r>
            <a:r>
              <a:rPr lang="es-ES" sz="2400" b="1" dirty="0" err="1"/>
              <a:t>Alzate</a:t>
            </a:r>
            <a:endParaRPr lang="es-ES" sz="2400" b="1" dirty="0"/>
          </a:p>
          <a:p>
            <a:pPr marL="0" indent="0" algn="ctr">
              <a:spcBef>
                <a:spcPts val="0"/>
              </a:spcBef>
              <a:buClr>
                <a:srgbClr val="152B48"/>
              </a:buClr>
              <a:buSzPts val="2400"/>
              <a:buFont typeface="Arial" panose="020B0604020202020204" pitchFamily="34" charset="0"/>
              <a:buNone/>
            </a:pPr>
            <a:r>
              <a:rPr lang="es-ES" sz="2400" dirty="0"/>
              <a:t>Psicóloga</a:t>
            </a:r>
          </a:p>
        </p:txBody>
      </p:sp>
    </p:spTree>
    <p:extLst>
      <p:ext uri="{BB962C8B-B14F-4D97-AF65-F5344CB8AC3E}">
        <p14:creationId xmlns:p14="http://schemas.microsoft.com/office/powerpoint/2010/main" val="36083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6;p14">
            <a:extLst>
              <a:ext uri="{FF2B5EF4-FFF2-40B4-BE49-F238E27FC236}">
                <a16:creationId xmlns:a16="http://schemas.microsoft.com/office/drawing/2014/main" id="{290BB1B0-C43E-BFE2-B052-E4A7BB6455C9}"/>
              </a:ext>
            </a:extLst>
          </p:cNvPr>
          <p:cNvSpPr txBox="1">
            <a:spLocks/>
          </p:cNvSpPr>
          <p:nvPr/>
        </p:nvSpPr>
        <p:spPr>
          <a:xfrm>
            <a:off x="844025" y="600551"/>
            <a:ext cx="7854176" cy="1213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s-ES" sz="3000" dirty="0">
                <a:solidFill>
                  <a:srgbClr val="152B48"/>
                </a:solidFill>
              </a:rPr>
              <a:t>¿Cuáles son las fases </a:t>
            </a:r>
          </a:p>
          <a:p>
            <a:pPr algn="ctr">
              <a:spcBef>
                <a:spcPts val="0"/>
              </a:spcBef>
            </a:pPr>
            <a:r>
              <a:rPr lang="es-ES" sz="3000" dirty="0">
                <a:solidFill>
                  <a:srgbClr val="152B48"/>
                </a:solidFill>
              </a:rPr>
              <a:t>del proceso de selección?</a:t>
            </a:r>
          </a:p>
        </p:txBody>
      </p:sp>
      <p:grpSp>
        <p:nvGrpSpPr>
          <p:cNvPr id="3" name="Google Shape;67;p14">
            <a:extLst>
              <a:ext uri="{FF2B5EF4-FFF2-40B4-BE49-F238E27FC236}">
                <a16:creationId xmlns:a16="http://schemas.microsoft.com/office/drawing/2014/main" id="{F6E2101D-D155-AA18-7397-406EF6C7F112}"/>
              </a:ext>
            </a:extLst>
          </p:cNvPr>
          <p:cNvGrpSpPr/>
          <p:nvPr/>
        </p:nvGrpSpPr>
        <p:grpSpPr>
          <a:xfrm>
            <a:off x="2490206" y="2315633"/>
            <a:ext cx="4157653" cy="3637979"/>
            <a:chOff x="3318063" y="1368287"/>
            <a:chExt cx="2408000" cy="2993482"/>
          </a:xfrm>
        </p:grpSpPr>
        <p:sp>
          <p:nvSpPr>
            <p:cNvPr id="4" name="Google Shape;68;p14">
              <a:extLst>
                <a:ext uri="{FF2B5EF4-FFF2-40B4-BE49-F238E27FC236}">
                  <a16:creationId xmlns:a16="http://schemas.microsoft.com/office/drawing/2014/main" id="{0C573DC1-BF2A-49F6-8433-530FACF474CE}"/>
                </a:ext>
              </a:extLst>
            </p:cNvPr>
            <p:cNvSpPr/>
            <p:nvPr/>
          </p:nvSpPr>
          <p:spPr>
            <a:xfrm>
              <a:off x="3595785" y="2775241"/>
              <a:ext cx="1853168" cy="919151"/>
            </a:xfrm>
            <a:custGeom>
              <a:avLst/>
              <a:gdLst/>
              <a:ahLst/>
              <a:cxnLst/>
              <a:rect l="l" t="t" r="r" b="b"/>
              <a:pathLst>
                <a:path w="39012" h="12970" extrusionOk="0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5" name="Google Shape;69;p14">
              <a:extLst>
                <a:ext uri="{FF2B5EF4-FFF2-40B4-BE49-F238E27FC236}">
                  <a16:creationId xmlns:a16="http://schemas.microsoft.com/office/drawing/2014/main" id="{762C355C-7C52-96F1-B432-31E96233FC83}"/>
                </a:ext>
              </a:extLst>
            </p:cNvPr>
            <p:cNvSpPr/>
            <p:nvPr/>
          </p:nvSpPr>
          <p:spPr>
            <a:xfrm>
              <a:off x="3318063" y="3194383"/>
              <a:ext cx="1203867" cy="1167385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6" name="Google Shape;70;p14">
              <a:extLst>
                <a:ext uri="{FF2B5EF4-FFF2-40B4-BE49-F238E27FC236}">
                  <a16:creationId xmlns:a16="http://schemas.microsoft.com/office/drawing/2014/main" id="{480CAB57-BED2-196D-75B4-2EFF4307309E}"/>
                </a:ext>
              </a:extLst>
            </p:cNvPr>
            <p:cNvSpPr/>
            <p:nvPr/>
          </p:nvSpPr>
          <p:spPr>
            <a:xfrm flipH="1">
              <a:off x="4522196" y="3194383"/>
              <a:ext cx="1203867" cy="1167385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7" name="Google Shape;71;p14">
              <a:extLst>
                <a:ext uri="{FF2B5EF4-FFF2-40B4-BE49-F238E27FC236}">
                  <a16:creationId xmlns:a16="http://schemas.microsoft.com/office/drawing/2014/main" id="{38E9D784-C76E-0B77-22AA-5F0BD8FFF1AF}"/>
                </a:ext>
              </a:extLst>
            </p:cNvPr>
            <p:cNvSpPr/>
            <p:nvPr/>
          </p:nvSpPr>
          <p:spPr>
            <a:xfrm>
              <a:off x="3844034" y="2401368"/>
              <a:ext cx="1356545" cy="672851"/>
            </a:xfrm>
            <a:custGeom>
              <a:avLst/>
              <a:gdLst/>
              <a:ahLst/>
              <a:cxnLst/>
              <a:rect l="l" t="t" r="r" b="b"/>
              <a:pathLst>
                <a:path w="39012" h="12970" extrusionOk="0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Google Shape;72;p14">
              <a:extLst>
                <a:ext uri="{FF2B5EF4-FFF2-40B4-BE49-F238E27FC236}">
                  <a16:creationId xmlns:a16="http://schemas.microsoft.com/office/drawing/2014/main" id="{0CCDE701-5507-EA9B-F78B-66960521B271}"/>
                </a:ext>
              </a:extLst>
            </p:cNvPr>
            <p:cNvSpPr/>
            <p:nvPr/>
          </p:nvSpPr>
          <p:spPr>
            <a:xfrm>
              <a:off x="3930892" y="2272397"/>
              <a:ext cx="1175304" cy="581421"/>
            </a:xfrm>
            <a:custGeom>
              <a:avLst/>
              <a:gdLst/>
              <a:ahLst/>
              <a:cxnLst/>
              <a:rect l="l" t="t" r="r" b="b"/>
              <a:pathLst>
                <a:path w="49248" h="16300" extrusionOk="0">
                  <a:moveTo>
                    <a:pt x="0" y="7554"/>
                  </a:moveTo>
                  <a:lnTo>
                    <a:pt x="24649" y="16300"/>
                  </a:lnTo>
                  <a:lnTo>
                    <a:pt x="49248" y="7604"/>
                  </a:lnTo>
                  <a:lnTo>
                    <a:pt x="24599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Google Shape;73;p14">
              <a:extLst>
                <a:ext uri="{FF2B5EF4-FFF2-40B4-BE49-F238E27FC236}">
                  <a16:creationId xmlns:a16="http://schemas.microsoft.com/office/drawing/2014/main" id="{154EA18A-41ED-80B6-C565-238B68C16BDC}"/>
                </a:ext>
              </a:extLst>
            </p:cNvPr>
            <p:cNvSpPr/>
            <p:nvPr/>
          </p:nvSpPr>
          <p:spPr>
            <a:xfrm>
              <a:off x="4052837" y="2081437"/>
              <a:ext cx="931314" cy="460727"/>
            </a:xfrm>
            <a:custGeom>
              <a:avLst/>
              <a:gdLst/>
              <a:ahLst/>
              <a:cxnLst/>
              <a:rect l="l" t="t" r="r" b="b"/>
              <a:pathLst>
                <a:path w="39012" h="12970" extrusionOk="0">
                  <a:moveTo>
                    <a:pt x="0" y="5914"/>
                  </a:moveTo>
                  <a:lnTo>
                    <a:pt x="19531" y="12970"/>
                  </a:lnTo>
                  <a:lnTo>
                    <a:pt x="39012" y="5914"/>
                  </a:lnTo>
                  <a:lnTo>
                    <a:pt x="19581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Google Shape;74;p14">
              <a:extLst>
                <a:ext uri="{FF2B5EF4-FFF2-40B4-BE49-F238E27FC236}">
                  <a16:creationId xmlns:a16="http://schemas.microsoft.com/office/drawing/2014/main" id="{1F3460DC-B98A-8911-958F-A16937DABA27}"/>
                </a:ext>
              </a:extLst>
            </p:cNvPr>
            <p:cNvSpPr/>
            <p:nvPr/>
          </p:nvSpPr>
          <p:spPr>
            <a:xfrm>
              <a:off x="4233144" y="1787006"/>
              <a:ext cx="573183" cy="289305"/>
            </a:xfrm>
            <a:custGeom>
              <a:avLst/>
              <a:gdLst/>
              <a:ahLst/>
              <a:cxnLst/>
              <a:rect l="l" t="t" r="r" b="b"/>
              <a:pathLst>
                <a:path w="24053" h="8150" extrusionOk="0">
                  <a:moveTo>
                    <a:pt x="0" y="3827"/>
                  </a:moveTo>
                  <a:lnTo>
                    <a:pt x="11976" y="8150"/>
                  </a:lnTo>
                  <a:lnTo>
                    <a:pt x="24053" y="3827"/>
                  </a:lnTo>
                  <a:lnTo>
                    <a:pt x="12126" y="0"/>
                  </a:lnTo>
                  <a:close/>
                </a:path>
              </a:pathLst>
            </a:custGeom>
            <a:solidFill>
              <a:srgbClr val="E7E6E6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Google Shape;75;p14">
              <a:extLst>
                <a:ext uri="{FF2B5EF4-FFF2-40B4-BE49-F238E27FC236}">
                  <a16:creationId xmlns:a16="http://schemas.microsoft.com/office/drawing/2014/main" id="{75BAD1AE-FCCB-32B2-1E5A-495B53A72B94}"/>
                </a:ext>
              </a:extLst>
            </p:cNvPr>
            <p:cNvSpPr/>
            <p:nvPr/>
          </p:nvSpPr>
          <p:spPr>
            <a:xfrm>
              <a:off x="3640743" y="2708179"/>
              <a:ext cx="881371" cy="854431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Google Shape;76;p14">
              <a:extLst>
                <a:ext uri="{FF2B5EF4-FFF2-40B4-BE49-F238E27FC236}">
                  <a16:creationId xmlns:a16="http://schemas.microsoft.com/office/drawing/2014/main" id="{68E9468E-BDFC-C44C-BB3A-19D13D50E583}"/>
                </a:ext>
              </a:extLst>
            </p:cNvPr>
            <p:cNvSpPr/>
            <p:nvPr/>
          </p:nvSpPr>
          <p:spPr>
            <a:xfrm>
              <a:off x="3964720" y="2291507"/>
              <a:ext cx="555203" cy="453658"/>
            </a:xfrm>
            <a:custGeom>
              <a:avLst/>
              <a:gdLst/>
              <a:ahLst/>
              <a:cxnLst/>
              <a:rect l="l" t="t" r="r" b="b"/>
              <a:pathLst>
                <a:path w="23257" h="12771" extrusionOk="0">
                  <a:moveTo>
                    <a:pt x="3727" y="0"/>
                  </a:moveTo>
                  <a:lnTo>
                    <a:pt x="0" y="4522"/>
                  </a:lnTo>
                  <a:lnTo>
                    <a:pt x="23257" y="12771"/>
                  </a:lnTo>
                  <a:lnTo>
                    <a:pt x="23257" y="7056"/>
                  </a:lnTo>
                  <a:close/>
                </a:path>
              </a:pathLst>
            </a:custGeom>
            <a:gradFill>
              <a:gsLst>
                <a:gs pos="0">
                  <a:srgbClr val="FFCA37"/>
                </a:gs>
                <a:gs pos="100000">
                  <a:srgbClr val="AD8107"/>
                </a:gs>
              </a:gsLst>
              <a:lin ang="5400012" scaled="0"/>
            </a:gra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Google Shape;77;p14">
              <a:extLst>
                <a:ext uri="{FF2B5EF4-FFF2-40B4-BE49-F238E27FC236}">
                  <a16:creationId xmlns:a16="http://schemas.microsoft.com/office/drawing/2014/main" id="{2E9AFE9E-D872-30F2-4E31-FCB970B43D91}"/>
                </a:ext>
              </a:extLst>
            </p:cNvPr>
            <p:cNvSpPr/>
            <p:nvPr/>
          </p:nvSpPr>
          <p:spPr>
            <a:xfrm flipH="1">
              <a:off x="4518736" y="2291507"/>
              <a:ext cx="555203" cy="453658"/>
            </a:xfrm>
            <a:custGeom>
              <a:avLst/>
              <a:gdLst/>
              <a:ahLst/>
              <a:cxnLst/>
              <a:rect l="l" t="t" r="r" b="b"/>
              <a:pathLst>
                <a:path w="23257" h="12771" extrusionOk="0">
                  <a:moveTo>
                    <a:pt x="3727" y="0"/>
                  </a:moveTo>
                  <a:lnTo>
                    <a:pt x="0" y="4522"/>
                  </a:lnTo>
                  <a:lnTo>
                    <a:pt x="23257" y="12771"/>
                  </a:lnTo>
                  <a:lnTo>
                    <a:pt x="23257" y="7056"/>
                  </a:ln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Google Shape;78;p14">
              <a:extLst>
                <a:ext uri="{FF2B5EF4-FFF2-40B4-BE49-F238E27FC236}">
                  <a16:creationId xmlns:a16="http://schemas.microsoft.com/office/drawing/2014/main" id="{9AC802DB-275F-49F9-E425-6D6109B8A30A}"/>
                </a:ext>
              </a:extLst>
            </p:cNvPr>
            <p:cNvSpPr/>
            <p:nvPr/>
          </p:nvSpPr>
          <p:spPr>
            <a:xfrm>
              <a:off x="4084537" y="1922553"/>
              <a:ext cx="435387" cy="501365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Google Shape;79;p14">
              <a:extLst>
                <a:ext uri="{FF2B5EF4-FFF2-40B4-BE49-F238E27FC236}">
                  <a16:creationId xmlns:a16="http://schemas.microsoft.com/office/drawing/2014/main" id="{03BBEA1A-814F-B6E4-722D-A5A98CE57093}"/>
                </a:ext>
              </a:extLst>
            </p:cNvPr>
            <p:cNvSpPr/>
            <p:nvPr/>
          </p:nvSpPr>
          <p:spPr>
            <a:xfrm flipH="1">
              <a:off x="4518735" y="1922553"/>
              <a:ext cx="435387" cy="501365"/>
            </a:xfrm>
            <a:custGeom>
              <a:avLst/>
              <a:gdLst/>
              <a:ahLst/>
              <a:cxnLst/>
              <a:rect l="l" t="t" r="r" b="b"/>
              <a:pathLst>
                <a:path w="18238" h="14114" extrusionOk="0">
                  <a:moveTo>
                    <a:pt x="6262" y="0"/>
                  </a:moveTo>
                  <a:lnTo>
                    <a:pt x="18238" y="4324"/>
                  </a:lnTo>
                  <a:lnTo>
                    <a:pt x="18238" y="14114"/>
                  </a:lnTo>
                  <a:lnTo>
                    <a:pt x="0" y="7554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Google Shape;80;p14">
              <a:extLst>
                <a:ext uri="{FF2B5EF4-FFF2-40B4-BE49-F238E27FC236}">
                  <a16:creationId xmlns:a16="http://schemas.microsoft.com/office/drawing/2014/main" id="{8C7A26C3-23CF-DB66-3AE4-4EEA0BD94944}"/>
                </a:ext>
              </a:extLst>
            </p:cNvPr>
            <p:cNvSpPr/>
            <p:nvPr/>
          </p:nvSpPr>
          <p:spPr>
            <a:xfrm>
              <a:off x="4266040" y="1368287"/>
              <a:ext cx="253884" cy="593119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Google Shape;81;p14">
              <a:extLst>
                <a:ext uri="{FF2B5EF4-FFF2-40B4-BE49-F238E27FC236}">
                  <a16:creationId xmlns:a16="http://schemas.microsoft.com/office/drawing/2014/main" id="{E8DA1527-5C2D-AB8B-7EF4-4B7973658990}"/>
                </a:ext>
              </a:extLst>
            </p:cNvPr>
            <p:cNvSpPr/>
            <p:nvPr/>
          </p:nvSpPr>
          <p:spPr>
            <a:xfrm flipH="1">
              <a:off x="4518734" y="1368287"/>
              <a:ext cx="253884" cy="593119"/>
            </a:xfrm>
            <a:custGeom>
              <a:avLst/>
              <a:gdLst/>
              <a:ahLst/>
              <a:cxnLst/>
              <a:rect l="l" t="t" r="r" b="b"/>
              <a:pathLst>
                <a:path w="10635" h="16697" extrusionOk="0">
                  <a:moveTo>
                    <a:pt x="10635" y="0"/>
                  </a:moveTo>
                  <a:lnTo>
                    <a:pt x="0" y="12722"/>
                  </a:lnTo>
                  <a:lnTo>
                    <a:pt x="10635" y="1669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Google Shape;82;p14">
              <a:extLst>
                <a:ext uri="{FF2B5EF4-FFF2-40B4-BE49-F238E27FC236}">
                  <a16:creationId xmlns:a16="http://schemas.microsoft.com/office/drawing/2014/main" id="{A792FFFA-A6CD-86BA-C4F2-F6B821766C64}"/>
                </a:ext>
              </a:extLst>
            </p:cNvPr>
            <p:cNvSpPr/>
            <p:nvPr/>
          </p:nvSpPr>
          <p:spPr>
            <a:xfrm>
              <a:off x="3877348" y="2290728"/>
              <a:ext cx="642683" cy="657851"/>
            </a:xfrm>
            <a:custGeom>
              <a:avLst/>
              <a:gdLst/>
              <a:ahLst/>
              <a:cxnLst/>
              <a:rect l="l" t="t" r="r" b="b"/>
              <a:pathLst>
                <a:path w="65016" h="46623" extrusionOk="0">
                  <a:moveTo>
                    <a:pt x="17858" y="0"/>
                  </a:moveTo>
                  <a:lnTo>
                    <a:pt x="0" y="22135"/>
                  </a:lnTo>
                  <a:lnTo>
                    <a:pt x="65016" y="46623"/>
                  </a:lnTo>
                  <a:lnTo>
                    <a:pt x="65016" y="1753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Google Shape;83;p14">
              <a:extLst>
                <a:ext uri="{FF2B5EF4-FFF2-40B4-BE49-F238E27FC236}">
                  <a16:creationId xmlns:a16="http://schemas.microsoft.com/office/drawing/2014/main" id="{A5DD13AA-C52D-3772-F25F-0889FAC93CA1}"/>
                </a:ext>
              </a:extLst>
            </p:cNvPr>
            <p:cNvSpPr/>
            <p:nvPr/>
          </p:nvSpPr>
          <p:spPr>
            <a:xfrm flipH="1">
              <a:off x="4518572" y="2291772"/>
              <a:ext cx="642683" cy="657851"/>
            </a:xfrm>
            <a:custGeom>
              <a:avLst/>
              <a:gdLst/>
              <a:ahLst/>
              <a:cxnLst/>
              <a:rect l="l" t="t" r="r" b="b"/>
              <a:pathLst>
                <a:path w="65016" h="46623" extrusionOk="0">
                  <a:moveTo>
                    <a:pt x="17858" y="0"/>
                  </a:moveTo>
                  <a:lnTo>
                    <a:pt x="0" y="22135"/>
                  </a:lnTo>
                  <a:lnTo>
                    <a:pt x="65016" y="46623"/>
                  </a:lnTo>
                  <a:lnTo>
                    <a:pt x="65016" y="17537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Google Shape;84;p14">
              <a:extLst>
                <a:ext uri="{FF2B5EF4-FFF2-40B4-BE49-F238E27FC236}">
                  <a16:creationId xmlns:a16="http://schemas.microsoft.com/office/drawing/2014/main" id="{4435670F-C410-1E06-0DBD-E00EB886F011}"/>
                </a:ext>
              </a:extLst>
            </p:cNvPr>
            <p:cNvSpPr/>
            <p:nvPr/>
          </p:nvSpPr>
          <p:spPr>
            <a:xfrm flipH="1">
              <a:off x="4522009" y="2708179"/>
              <a:ext cx="881371" cy="854431"/>
            </a:xfrm>
            <a:custGeom>
              <a:avLst/>
              <a:gdLst/>
              <a:ahLst/>
              <a:cxnLst/>
              <a:rect l="l" t="t" r="r" b="b"/>
              <a:pathLst>
                <a:path w="31954" h="20822" extrusionOk="0">
                  <a:moveTo>
                    <a:pt x="7355" y="0"/>
                  </a:moveTo>
                  <a:lnTo>
                    <a:pt x="31954" y="8796"/>
                  </a:lnTo>
                  <a:lnTo>
                    <a:pt x="31954" y="20822"/>
                  </a:lnTo>
                  <a:lnTo>
                    <a:pt x="0" y="8895"/>
                  </a:lnTo>
                  <a:close/>
                </a:path>
              </a:pathLst>
            </a:custGeom>
            <a:solidFill>
              <a:srgbClr val="06AEAA"/>
            </a:solidFill>
            <a:ln>
              <a:noFill/>
            </a:ln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21" name="Google Shape;85;p14">
            <a:extLst>
              <a:ext uri="{FF2B5EF4-FFF2-40B4-BE49-F238E27FC236}">
                <a16:creationId xmlns:a16="http://schemas.microsoft.com/office/drawing/2014/main" id="{D94A1DAD-7C31-097A-2BD2-84E6F09D3FFA}"/>
              </a:ext>
            </a:extLst>
          </p:cNvPr>
          <p:cNvGrpSpPr/>
          <p:nvPr/>
        </p:nvGrpSpPr>
        <p:grpSpPr>
          <a:xfrm>
            <a:off x="507077" y="3717379"/>
            <a:ext cx="2749966" cy="834659"/>
            <a:chOff x="454334" y="2507616"/>
            <a:chExt cx="3311461" cy="747300"/>
          </a:xfrm>
        </p:grpSpPr>
        <p:cxnSp>
          <p:nvCxnSpPr>
            <p:cNvPr id="22" name="Google Shape;86;p14">
              <a:extLst>
                <a:ext uri="{FF2B5EF4-FFF2-40B4-BE49-F238E27FC236}">
                  <a16:creationId xmlns:a16="http://schemas.microsoft.com/office/drawing/2014/main" id="{6B2A06AC-BB85-80C7-A403-63C5C57FF3D9}"/>
                </a:ext>
              </a:extLst>
            </p:cNvPr>
            <p:cNvCxnSpPr/>
            <p:nvPr/>
          </p:nvCxnSpPr>
          <p:spPr>
            <a:xfrm rot="10800000">
              <a:off x="2915895" y="2881250"/>
              <a:ext cx="8499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3" name="Google Shape;87;p14">
              <a:extLst>
                <a:ext uri="{FF2B5EF4-FFF2-40B4-BE49-F238E27FC236}">
                  <a16:creationId xmlns:a16="http://schemas.microsoft.com/office/drawing/2014/main" id="{D3C21C60-E7A8-3821-5E5E-CF2E3D3F51E5}"/>
                </a:ext>
              </a:extLst>
            </p:cNvPr>
            <p:cNvSpPr txBox="1"/>
            <p:nvPr/>
          </p:nvSpPr>
          <p:spPr>
            <a:xfrm>
              <a:off x="454334" y="2507616"/>
              <a:ext cx="24048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5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Revisión</a:t>
              </a:r>
              <a:r>
                <a:rPr lang="en-US" sz="15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hojas de </a:t>
              </a:r>
              <a:r>
                <a:rPr lang="en-US" sz="15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vida</a:t>
              </a:r>
              <a:r>
                <a:rPr lang="en-US" sz="15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5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4" name="Google Shape;88;p14">
              <a:extLst>
                <a:ext uri="{FF2B5EF4-FFF2-40B4-BE49-F238E27FC236}">
                  <a16:creationId xmlns:a16="http://schemas.microsoft.com/office/drawing/2014/main" id="{0CA5271B-1EE8-A09C-48CD-4DA72F57D7B2}"/>
                </a:ext>
              </a:extLst>
            </p:cNvPr>
            <p:cNvSpPr/>
            <p:nvPr/>
          </p:nvSpPr>
          <p:spPr>
            <a:xfrm>
              <a:off x="2874851" y="2780836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89;p14">
            <a:extLst>
              <a:ext uri="{FF2B5EF4-FFF2-40B4-BE49-F238E27FC236}">
                <a16:creationId xmlns:a16="http://schemas.microsoft.com/office/drawing/2014/main" id="{BC8653FE-081A-FB56-EB10-C4777BBF9A07}"/>
              </a:ext>
            </a:extLst>
          </p:cNvPr>
          <p:cNvGrpSpPr/>
          <p:nvPr/>
        </p:nvGrpSpPr>
        <p:grpSpPr>
          <a:xfrm>
            <a:off x="5525977" y="3218054"/>
            <a:ext cx="3534897" cy="834659"/>
            <a:chOff x="5064450" y="2086427"/>
            <a:chExt cx="3520713" cy="747300"/>
          </a:xfrm>
        </p:grpSpPr>
        <p:cxnSp>
          <p:nvCxnSpPr>
            <p:cNvPr id="26" name="Google Shape;90;p14">
              <a:extLst>
                <a:ext uri="{FF2B5EF4-FFF2-40B4-BE49-F238E27FC236}">
                  <a16:creationId xmlns:a16="http://schemas.microsoft.com/office/drawing/2014/main" id="{DCD35526-6A14-2B83-0288-E769F3408C11}"/>
                </a:ext>
              </a:extLst>
            </p:cNvPr>
            <p:cNvCxnSpPr/>
            <p:nvPr/>
          </p:nvCxnSpPr>
          <p:spPr>
            <a:xfrm>
              <a:off x="5064450" y="2460069"/>
              <a:ext cx="11190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" name="Google Shape;91;p14">
              <a:extLst>
                <a:ext uri="{FF2B5EF4-FFF2-40B4-BE49-F238E27FC236}">
                  <a16:creationId xmlns:a16="http://schemas.microsoft.com/office/drawing/2014/main" id="{47E43D3E-13DE-391A-427A-146FA95E1249}"/>
                </a:ext>
              </a:extLst>
            </p:cNvPr>
            <p:cNvSpPr txBox="1"/>
            <p:nvPr/>
          </p:nvSpPr>
          <p:spPr>
            <a:xfrm>
              <a:off x="6223863" y="2086427"/>
              <a:ext cx="23613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500" dirty="0" err="1">
                  <a:latin typeface="Montserrat"/>
                  <a:ea typeface="Montserrat"/>
                  <a:cs typeface="Montserrat"/>
                  <a:sym typeface="Montserrat"/>
                </a:rPr>
                <a:t>Aplicación</a:t>
              </a:r>
              <a:r>
                <a:rPr lang="en-US" sz="1500" dirty="0"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500" dirty="0" err="1">
                  <a:latin typeface="Montserrat"/>
                  <a:ea typeface="Montserrat"/>
                  <a:cs typeface="Montserrat"/>
                  <a:sym typeface="Montserrat"/>
                </a:rPr>
                <a:t>pruebas</a:t>
              </a:r>
              <a:r>
                <a:rPr lang="en-US" sz="1500" dirty="0"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500" dirty="0" err="1">
                  <a:latin typeface="Montserrat"/>
                  <a:ea typeface="Montserrat"/>
                  <a:cs typeface="Montserrat"/>
                  <a:sym typeface="Montserrat"/>
                </a:rPr>
                <a:t>psicotécnicas</a:t>
              </a:r>
              <a:r>
                <a:rPr lang="en-US" sz="1500" dirty="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5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" name="Google Shape;92;p14">
              <a:extLst>
                <a:ext uri="{FF2B5EF4-FFF2-40B4-BE49-F238E27FC236}">
                  <a16:creationId xmlns:a16="http://schemas.microsoft.com/office/drawing/2014/main" id="{12718E96-9724-57FF-DFF4-84BBF2498EA0}"/>
                </a:ext>
              </a:extLst>
            </p:cNvPr>
            <p:cNvSpPr/>
            <p:nvPr/>
          </p:nvSpPr>
          <p:spPr>
            <a:xfrm>
              <a:off x="6014671" y="235388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93;p14">
            <a:extLst>
              <a:ext uri="{FF2B5EF4-FFF2-40B4-BE49-F238E27FC236}">
                <a16:creationId xmlns:a16="http://schemas.microsoft.com/office/drawing/2014/main" id="{D7BA983C-FBB6-F9D5-5218-2AA3067000F6}"/>
              </a:ext>
            </a:extLst>
          </p:cNvPr>
          <p:cNvGrpSpPr/>
          <p:nvPr/>
        </p:nvGrpSpPr>
        <p:grpSpPr>
          <a:xfrm>
            <a:off x="4771113" y="2167929"/>
            <a:ext cx="4081944" cy="834659"/>
            <a:chOff x="4530625" y="1206568"/>
            <a:chExt cx="3811042" cy="747300"/>
          </a:xfrm>
        </p:grpSpPr>
        <p:cxnSp>
          <p:nvCxnSpPr>
            <p:cNvPr id="30" name="Google Shape;94;p14">
              <a:extLst>
                <a:ext uri="{FF2B5EF4-FFF2-40B4-BE49-F238E27FC236}">
                  <a16:creationId xmlns:a16="http://schemas.microsoft.com/office/drawing/2014/main" id="{09B116C3-6A19-5A9E-9E57-C5646F1C3F3F}"/>
                </a:ext>
              </a:extLst>
            </p:cNvPr>
            <p:cNvCxnSpPr/>
            <p:nvPr/>
          </p:nvCxnSpPr>
          <p:spPr>
            <a:xfrm>
              <a:off x="4530625" y="1582195"/>
              <a:ext cx="16527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1" name="Google Shape;95;p14">
              <a:extLst>
                <a:ext uri="{FF2B5EF4-FFF2-40B4-BE49-F238E27FC236}">
                  <a16:creationId xmlns:a16="http://schemas.microsoft.com/office/drawing/2014/main" id="{C2BA8916-9B33-BAA0-162F-F82D53239072}"/>
                </a:ext>
              </a:extLst>
            </p:cNvPr>
            <p:cNvSpPr txBox="1"/>
            <p:nvPr/>
          </p:nvSpPr>
          <p:spPr>
            <a:xfrm>
              <a:off x="6214367" y="1206568"/>
              <a:ext cx="21273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500" b="1" dirty="0" err="1">
                  <a:latin typeface="Montserrat"/>
                  <a:ea typeface="Montserrat"/>
                  <a:cs typeface="Montserrat"/>
                  <a:sym typeface="Montserrat"/>
                </a:rPr>
                <a:t>Proceso</a:t>
              </a:r>
              <a:r>
                <a:rPr lang="en-US" sz="1500" b="1" dirty="0"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500" b="1" dirty="0" err="1">
                  <a:latin typeface="Montserrat"/>
                  <a:ea typeface="Montserrat"/>
                  <a:cs typeface="Montserrat"/>
                  <a:sym typeface="Montserrat"/>
                </a:rPr>
                <a:t>entrevistas</a:t>
              </a:r>
              <a:r>
                <a:rPr lang="en-US" sz="1500" b="1" dirty="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500" b="1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" name="Google Shape;96;p14">
              <a:extLst>
                <a:ext uri="{FF2B5EF4-FFF2-40B4-BE49-F238E27FC236}">
                  <a16:creationId xmlns:a16="http://schemas.microsoft.com/office/drawing/2014/main" id="{7F8E87D6-F360-BA46-F926-23465C3CF6C3}"/>
                </a:ext>
              </a:extLst>
            </p:cNvPr>
            <p:cNvSpPr/>
            <p:nvPr/>
          </p:nvSpPr>
          <p:spPr>
            <a:xfrm>
              <a:off x="6014671" y="148178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97;p14">
            <a:extLst>
              <a:ext uri="{FF2B5EF4-FFF2-40B4-BE49-F238E27FC236}">
                <a16:creationId xmlns:a16="http://schemas.microsoft.com/office/drawing/2014/main" id="{034D308D-7530-78AA-40DB-18B6D559A0D2}"/>
              </a:ext>
            </a:extLst>
          </p:cNvPr>
          <p:cNvGrpSpPr/>
          <p:nvPr/>
        </p:nvGrpSpPr>
        <p:grpSpPr>
          <a:xfrm>
            <a:off x="0" y="2735904"/>
            <a:ext cx="3935745" cy="834659"/>
            <a:chOff x="890961" y="1672386"/>
            <a:chExt cx="3321864" cy="747300"/>
          </a:xfrm>
        </p:grpSpPr>
        <p:cxnSp>
          <p:nvCxnSpPr>
            <p:cNvPr id="34" name="Google Shape;98;p14">
              <a:extLst>
                <a:ext uri="{FF2B5EF4-FFF2-40B4-BE49-F238E27FC236}">
                  <a16:creationId xmlns:a16="http://schemas.microsoft.com/office/drawing/2014/main" id="{F2DC4CAB-C0BE-CBA3-4725-2C83397E8ACA}"/>
                </a:ext>
              </a:extLst>
            </p:cNvPr>
            <p:cNvCxnSpPr/>
            <p:nvPr/>
          </p:nvCxnSpPr>
          <p:spPr>
            <a:xfrm rot="10800000">
              <a:off x="2921325" y="2046050"/>
              <a:ext cx="12915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" name="Google Shape;99;p14">
              <a:extLst>
                <a:ext uri="{FF2B5EF4-FFF2-40B4-BE49-F238E27FC236}">
                  <a16:creationId xmlns:a16="http://schemas.microsoft.com/office/drawing/2014/main" id="{FEA948A0-F457-7BED-F769-0BAC5337BD18}"/>
                </a:ext>
              </a:extLst>
            </p:cNvPr>
            <p:cNvSpPr txBox="1"/>
            <p:nvPr/>
          </p:nvSpPr>
          <p:spPr>
            <a:xfrm>
              <a:off x="890961" y="1672386"/>
              <a:ext cx="198036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15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Verificación</a:t>
              </a:r>
              <a:r>
                <a:rPr lang="en-US" sz="15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5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documentación</a:t>
              </a:r>
              <a:r>
                <a:rPr lang="en-US" sz="15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, </a:t>
              </a:r>
              <a:r>
                <a:rPr lang="en-US" sz="15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referencias</a:t>
              </a:r>
              <a:r>
                <a:rPr lang="en-US" sz="15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y </a:t>
              </a:r>
              <a:r>
                <a:rPr lang="en-US" sz="1500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antecedentes</a:t>
              </a:r>
              <a:r>
                <a:rPr lang="en-US" sz="1500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 </a:t>
              </a:r>
              <a:endParaRPr sz="15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6" name="Google Shape;100;p14">
              <a:extLst>
                <a:ext uri="{FF2B5EF4-FFF2-40B4-BE49-F238E27FC236}">
                  <a16:creationId xmlns:a16="http://schemas.microsoft.com/office/drawing/2014/main" id="{0C51DD56-C078-1CD7-393D-0810FDF12E8C}"/>
                </a:ext>
              </a:extLst>
            </p:cNvPr>
            <p:cNvSpPr/>
            <p:nvPr/>
          </p:nvSpPr>
          <p:spPr>
            <a:xfrm>
              <a:off x="2874851" y="1943786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101;p14">
            <a:extLst>
              <a:ext uri="{FF2B5EF4-FFF2-40B4-BE49-F238E27FC236}">
                <a16:creationId xmlns:a16="http://schemas.microsoft.com/office/drawing/2014/main" id="{3006819A-420F-A402-E06F-F3A927B67E00}"/>
              </a:ext>
            </a:extLst>
          </p:cNvPr>
          <p:cNvGrpSpPr/>
          <p:nvPr/>
        </p:nvGrpSpPr>
        <p:grpSpPr>
          <a:xfrm>
            <a:off x="6230214" y="4205930"/>
            <a:ext cx="3096667" cy="834659"/>
            <a:chOff x="5574150" y="3083451"/>
            <a:chExt cx="3054494" cy="747300"/>
          </a:xfrm>
        </p:grpSpPr>
        <p:cxnSp>
          <p:nvCxnSpPr>
            <p:cNvPr id="38" name="Google Shape;102;p14">
              <a:extLst>
                <a:ext uri="{FF2B5EF4-FFF2-40B4-BE49-F238E27FC236}">
                  <a16:creationId xmlns:a16="http://schemas.microsoft.com/office/drawing/2014/main" id="{FE1828CC-9CAE-8AE5-A74E-E9F98CC475AB}"/>
                </a:ext>
              </a:extLst>
            </p:cNvPr>
            <p:cNvCxnSpPr/>
            <p:nvPr/>
          </p:nvCxnSpPr>
          <p:spPr>
            <a:xfrm>
              <a:off x="5574150" y="3449448"/>
              <a:ext cx="6093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" name="Google Shape;103;p14">
              <a:extLst>
                <a:ext uri="{FF2B5EF4-FFF2-40B4-BE49-F238E27FC236}">
                  <a16:creationId xmlns:a16="http://schemas.microsoft.com/office/drawing/2014/main" id="{4F966BFE-D3A3-E4F6-F429-EB13280F1F5E}"/>
                </a:ext>
              </a:extLst>
            </p:cNvPr>
            <p:cNvSpPr txBox="1"/>
            <p:nvPr/>
          </p:nvSpPr>
          <p:spPr>
            <a:xfrm>
              <a:off x="6223844" y="3083451"/>
              <a:ext cx="2404800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2100"/>
                </a:spcAft>
                <a:buNone/>
              </a:pPr>
              <a:r>
                <a:rPr lang="en-US" sz="1500" dirty="0">
                  <a:latin typeface="Montserrat"/>
                  <a:ea typeface="Montserrat"/>
                  <a:cs typeface="Montserrat"/>
                  <a:sym typeface="Montserrat"/>
                </a:rPr>
                <a:t>Examen de </a:t>
              </a:r>
              <a:r>
                <a:rPr lang="en-US" sz="1500" dirty="0" err="1">
                  <a:latin typeface="Montserrat"/>
                  <a:ea typeface="Montserrat"/>
                  <a:cs typeface="Montserrat"/>
                  <a:sym typeface="Montserrat"/>
                </a:rPr>
                <a:t>conocimientos</a:t>
              </a:r>
              <a:r>
                <a:rPr lang="en-US" sz="1500" dirty="0"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500" dirty="0" err="1">
                  <a:latin typeface="Montserrat"/>
                  <a:ea typeface="Montserrat"/>
                  <a:cs typeface="Montserrat"/>
                  <a:sym typeface="Montserrat"/>
                </a:rPr>
                <a:t>médicos</a:t>
              </a:r>
              <a:r>
                <a:rPr lang="en-US" sz="1500" dirty="0"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500" dirty="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0" name="Google Shape;104;p14">
              <a:extLst>
                <a:ext uri="{FF2B5EF4-FFF2-40B4-BE49-F238E27FC236}">
                  <a16:creationId xmlns:a16="http://schemas.microsoft.com/office/drawing/2014/main" id="{BEAC3E64-0CE5-F152-D78F-BBABF1FA9808}"/>
                </a:ext>
              </a:extLst>
            </p:cNvPr>
            <p:cNvSpPr/>
            <p:nvPr/>
          </p:nvSpPr>
          <p:spPr>
            <a:xfrm>
              <a:off x="6014671" y="334903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2705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9;p15">
            <a:extLst>
              <a:ext uri="{FF2B5EF4-FFF2-40B4-BE49-F238E27FC236}">
                <a16:creationId xmlns:a16="http://schemas.microsoft.com/office/drawing/2014/main" id="{CAACD602-47FC-D174-E0C6-18BBA17EF4AB}"/>
              </a:ext>
            </a:extLst>
          </p:cNvPr>
          <p:cNvSpPr txBox="1">
            <a:spLocks/>
          </p:cNvSpPr>
          <p:nvPr/>
        </p:nvSpPr>
        <p:spPr>
          <a:xfrm>
            <a:off x="651735" y="829732"/>
            <a:ext cx="8279100" cy="4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SzPts val="2000"/>
            </a:pPr>
            <a:r>
              <a:rPr lang="es-ES" sz="3000">
                <a:solidFill>
                  <a:srgbClr val="152B48"/>
                </a:solidFill>
              </a:rPr>
              <a:t>Prepárate para el proceso de entrevista</a:t>
            </a:r>
          </a:p>
        </p:txBody>
      </p:sp>
      <p:sp>
        <p:nvSpPr>
          <p:cNvPr id="3" name="Google Shape;110;p15">
            <a:extLst>
              <a:ext uri="{FF2B5EF4-FFF2-40B4-BE49-F238E27FC236}">
                <a16:creationId xmlns:a16="http://schemas.microsoft.com/office/drawing/2014/main" id="{92CEDBA5-34BB-24B0-6000-50D1DCACA842}"/>
              </a:ext>
            </a:extLst>
          </p:cNvPr>
          <p:cNvSpPr/>
          <p:nvPr/>
        </p:nvSpPr>
        <p:spPr>
          <a:xfrm>
            <a:off x="2696732" y="1996009"/>
            <a:ext cx="3751200" cy="3403200"/>
          </a:xfrm>
          <a:prstGeom prst="ellipse">
            <a:avLst/>
          </a:prstGeom>
          <a:solidFill>
            <a:srgbClr val="BDBDB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" name="Google Shape;111;p15">
            <a:extLst>
              <a:ext uri="{FF2B5EF4-FFF2-40B4-BE49-F238E27FC236}">
                <a16:creationId xmlns:a16="http://schemas.microsoft.com/office/drawing/2014/main" id="{BD9C2611-4F31-6A19-31DF-3B5305A04D61}"/>
              </a:ext>
            </a:extLst>
          </p:cNvPr>
          <p:cNvGrpSpPr/>
          <p:nvPr/>
        </p:nvGrpSpPr>
        <p:grpSpPr>
          <a:xfrm>
            <a:off x="3524847" y="1812758"/>
            <a:ext cx="2094305" cy="1900015"/>
            <a:chOff x="3614360" y="410488"/>
            <a:chExt cx="2166000" cy="2166000"/>
          </a:xfrm>
        </p:grpSpPr>
        <p:sp>
          <p:nvSpPr>
            <p:cNvPr id="5" name="Google Shape;112;p15">
              <a:extLst>
                <a:ext uri="{FF2B5EF4-FFF2-40B4-BE49-F238E27FC236}">
                  <a16:creationId xmlns:a16="http://schemas.microsoft.com/office/drawing/2014/main" id="{362B96A6-C38A-5354-B73A-463C15E1ABEC}"/>
                </a:ext>
              </a:extLst>
            </p:cNvPr>
            <p:cNvSpPr/>
            <p:nvPr/>
          </p:nvSpPr>
          <p:spPr>
            <a:xfrm>
              <a:off x="3614360" y="410488"/>
              <a:ext cx="2166000" cy="21660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113;p15">
              <a:extLst>
                <a:ext uri="{FF2B5EF4-FFF2-40B4-BE49-F238E27FC236}">
                  <a16:creationId xmlns:a16="http://schemas.microsoft.com/office/drawing/2014/main" id="{35336031-FEC0-C117-CFB9-CFD03CF125FA}"/>
                </a:ext>
              </a:extLst>
            </p:cNvPr>
            <p:cNvSpPr txBox="1"/>
            <p:nvPr/>
          </p:nvSpPr>
          <p:spPr>
            <a:xfrm>
              <a:off x="3961563" y="924350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0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Entrevista</a:t>
              </a:r>
              <a:endParaRPr sz="13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" name="Google Shape;114;p15">
            <a:extLst>
              <a:ext uri="{FF2B5EF4-FFF2-40B4-BE49-F238E27FC236}">
                <a16:creationId xmlns:a16="http://schemas.microsoft.com/office/drawing/2014/main" id="{F7DA0ACB-A072-3A02-24C2-E310EB7A792B}"/>
              </a:ext>
            </a:extLst>
          </p:cNvPr>
          <p:cNvGrpSpPr/>
          <p:nvPr/>
        </p:nvGrpSpPr>
        <p:grpSpPr>
          <a:xfrm>
            <a:off x="2466193" y="2763134"/>
            <a:ext cx="2094305" cy="1900015"/>
            <a:chOff x="2519466" y="1493908"/>
            <a:chExt cx="2166000" cy="2166000"/>
          </a:xfrm>
        </p:grpSpPr>
        <p:sp>
          <p:nvSpPr>
            <p:cNvPr id="8" name="Google Shape;115;p15">
              <a:extLst>
                <a:ext uri="{FF2B5EF4-FFF2-40B4-BE49-F238E27FC236}">
                  <a16:creationId xmlns:a16="http://schemas.microsoft.com/office/drawing/2014/main" id="{01E24CC1-10E5-3F15-F4D4-2958E1ADB97B}"/>
                </a:ext>
              </a:extLst>
            </p:cNvPr>
            <p:cNvSpPr/>
            <p:nvPr/>
          </p:nvSpPr>
          <p:spPr>
            <a:xfrm>
              <a:off x="2519466" y="1493908"/>
              <a:ext cx="2166000" cy="2166000"/>
            </a:xfrm>
            <a:prstGeom prst="ellipse">
              <a:avLst/>
            </a:prstGeom>
            <a:solidFill>
              <a:srgbClr val="152B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116;p15">
              <a:extLst>
                <a:ext uri="{FF2B5EF4-FFF2-40B4-BE49-F238E27FC236}">
                  <a16:creationId xmlns:a16="http://schemas.microsoft.com/office/drawing/2014/main" id="{1FEB6A0A-E95E-7B65-71DF-5CBA1D45330C}"/>
                </a:ext>
              </a:extLst>
            </p:cNvPr>
            <p:cNvSpPr txBox="1"/>
            <p:nvPr/>
          </p:nvSpPr>
          <p:spPr>
            <a:xfrm>
              <a:off x="2601163" y="2232100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0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Evaluaciones técnicas</a:t>
              </a:r>
              <a:endParaRPr sz="13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0" name="Google Shape;117;p15">
            <a:extLst>
              <a:ext uri="{FF2B5EF4-FFF2-40B4-BE49-F238E27FC236}">
                <a16:creationId xmlns:a16="http://schemas.microsoft.com/office/drawing/2014/main" id="{5621F3E8-6EAC-30C8-20A0-B892025A8AA5}"/>
              </a:ext>
            </a:extLst>
          </p:cNvPr>
          <p:cNvGrpSpPr/>
          <p:nvPr/>
        </p:nvGrpSpPr>
        <p:grpSpPr>
          <a:xfrm>
            <a:off x="3524842" y="3704371"/>
            <a:ext cx="2094305" cy="1900015"/>
            <a:chOff x="3614356" y="2566908"/>
            <a:chExt cx="2166000" cy="2166000"/>
          </a:xfrm>
        </p:grpSpPr>
        <p:sp>
          <p:nvSpPr>
            <p:cNvPr id="11" name="Google Shape;118;p15">
              <a:extLst>
                <a:ext uri="{FF2B5EF4-FFF2-40B4-BE49-F238E27FC236}">
                  <a16:creationId xmlns:a16="http://schemas.microsoft.com/office/drawing/2014/main" id="{C8FCDAFF-072D-DFD1-27BF-C09B38C0A887}"/>
                </a:ext>
              </a:extLst>
            </p:cNvPr>
            <p:cNvSpPr/>
            <p:nvPr/>
          </p:nvSpPr>
          <p:spPr>
            <a:xfrm>
              <a:off x="3614356" y="2566908"/>
              <a:ext cx="2166000" cy="21660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19;p15">
              <a:extLst>
                <a:ext uri="{FF2B5EF4-FFF2-40B4-BE49-F238E27FC236}">
                  <a16:creationId xmlns:a16="http://schemas.microsoft.com/office/drawing/2014/main" id="{65002D5E-8C83-2E10-6EFA-6477BE600603}"/>
                </a:ext>
              </a:extLst>
            </p:cNvPr>
            <p:cNvSpPr txBox="1"/>
            <p:nvPr/>
          </p:nvSpPr>
          <p:spPr>
            <a:xfrm>
              <a:off x="3961563" y="3539875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0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Observación conductual</a:t>
              </a:r>
              <a:endParaRPr sz="13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3" name="Google Shape;120;p15">
            <a:extLst>
              <a:ext uri="{FF2B5EF4-FFF2-40B4-BE49-F238E27FC236}">
                <a16:creationId xmlns:a16="http://schemas.microsoft.com/office/drawing/2014/main" id="{3BEED221-56EB-0C11-5886-74EE1E6A1AAA}"/>
              </a:ext>
            </a:extLst>
          </p:cNvPr>
          <p:cNvGrpSpPr/>
          <p:nvPr/>
        </p:nvGrpSpPr>
        <p:grpSpPr>
          <a:xfrm>
            <a:off x="4576384" y="2763105"/>
            <a:ext cx="2094305" cy="1900015"/>
            <a:chOff x="4701894" y="1493874"/>
            <a:chExt cx="2166000" cy="2166000"/>
          </a:xfrm>
        </p:grpSpPr>
        <p:sp>
          <p:nvSpPr>
            <p:cNvPr id="14" name="Google Shape;121;p15">
              <a:extLst>
                <a:ext uri="{FF2B5EF4-FFF2-40B4-BE49-F238E27FC236}">
                  <a16:creationId xmlns:a16="http://schemas.microsoft.com/office/drawing/2014/main" id="{41CA83D3-85E6-0508-F7AF-D7FF7DC84533}"/>
                </a:ext>
              </a:extLst>
            </p:cNvPr>
            <p:cNvSpPr/>
            <p:nvPr/>
          </p:nvSpPr>
          <p:spPr>
            <a:xfrm>
              <a:off x="4701894" y="1493874"/>
              <a:ext cx="2166000" cy="2166000"/>
            </a:xfrm>
            <a:prstGeom prst="ellipse">
              <a:avLst/>
            </a:prstGeom>
            <a:solidFill>
              <a:srgbClr val="152B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22;p15">
              <a:extLst>
                <a:ext uri="{FF2B5EF4-FFF2-40B4-BE49-F238E27FC236}">
                  <a16:creationId xmlns:a16="http://schemas.microsoft.com/office/drawing/2014/main" id="{A727F340-02B8-3DE4-FE9E-A27841FA035D}"/>
                </a:ext>
              </a:extLst>
            </p:cNvPr>
            <p:cNvSpPr txBox="1"/>
            <p:nvPr/>
          </p:nvSpPr>
          <p:spPr>
            <a:xfrm>
              <a:off x="5295688" y="2220300"/>
              <a:ext cx="1496100" cy="702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0" i="0" u="none" strike="noStrike" cap="non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Ejercicios situacionales</a:t>
              </a:r>
              <a:endParaRPr sz="13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16" name="Google Shape;123;p15">
            <a:extLst>
              <a:ext uri="{FF2B5EF4-FFF2-40B4-BE49-F238E27FC236}">
                <a16:creationId xmlns:a16="http://schemas.microsoft.com/office/drawing/2014/main" id="{1BC96EF5-A556-3961-4BD7-BECF5110C090}"/>
              </a:ext>
            </a:extLst>
          </p:cNvPr>
          <p:cNvSpPr/>
          <p:nvPr/>
        </p:nvSpPr>
        <p:spPr>
          <a:xfrm>
            <a:off x="3900200" y="3058074"/>
            <a:ext cx="1348800" cy="1245300"/>
          </a:xfrm>
          <a:prstGeom prst="ellipse">
            <a:avLst/>
          </a:prstGeom>
          <a:solidFill>
            <a:srgbClr val="BDBDB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i="0" u="none" strike="noStrike" cap="none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Ser</a:t>
            </a:r>
            <a:endParaRPr sz="130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i="0" u="none" strike="noStrike" cap="none" dirty="0" err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Hacer</a:t>
            </a:r>
            <a:endParaRPr sz="130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300" i="0" u="none" strike="noStrike" cap="none" dirty="0" err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Conocer</a:t>
            </a:r>
            <a:endParaRPr sz="130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7" name="Google Shape;124;p15">
            <a:extLst>
              <a:ext uri="{FF2B5EF4-FFF2-40B4-BE49-F238E27FC236}">
                <a16:creationId xmlns:a16="http://schemas.microsoft.com/office/drawing/2014/main" id="{7210D71B-3FC2-D50C-53C5-9771C61D6D5B}"/>
              </a:ext>
            </a:extLst>
          </p:cNvPr>
          <p:cNvGrpSpPr/>
          <p:nvPr/>
        </p:nvGrpSpPr>
        <p:grpSpPr>
          <a:xfrm>
            <a:off x="308892" y="3429758"/>
            <a:ext cx="2157257" cy="722386"/>
            <a:chOff x="-520518" y="2506320"/>
            <a:chExt cx="4270245" cy="1076100"/>
          </a:xfrm>
        </p:grpSpPr>
        <p:cxnSp>
          <p:nvCxnSpPr>
            <p:cNvPr id="18" name="Google Shape;125;p15">
              <a:extLst>
                <a:ext uri="{FF2B5EF4-FFF2-40B4-BE49-F238E27FC236}">
                  <a16:creationId xmlns:a16="http://schemas.microsoft.com/office/drawing/2014/main" id="{5538CD5B-5154-A410-492F-C2CC608FCD2A}"/>
                </a:ext>
              </a:extLst>
            </p:cNvPr>
            <p:cNvCxnSpPr/>
            <p:nvPr/>
          </p:nvCxnSpPr>
          <p:spPr>
            <a:xfrm rot="10800000">
              <a:off x="2899827" y="2879984"/>
              <a:ext cx="8499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9" name="Google Shape;126;p15">
              <a:extLst>
                <a:ext uri="{FF2B5EF4-FFF2-40B4-BE49-F238E27FC236}">
                  <a16:creationId xmlns:a16="http://schemas.microsoft.com/office/drawing/2014/main" id="{9C50E99B-64A3-C349-672A-5AA4F2E51332}"/>
                </a:ext>
              </a:extLst>
            </p:cNvPr>
            <p:cNvSpPr/>
            <p:nvPr/>
          </p:nvSpPr>
          <p:spPr>
            <a:xfrm>
              <a:off x="2874851" y="2780836"/>
              <a:ext cx="198600" cy="198300"/>
            </a:xfrm>
            <a:prstGeom prst="ellipse">
              <a:avLst/>
            </a:prstGeom>
            <a:solidFill>
              <a:srgbClr val="152B48"/>
            </a:solidFill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127;p15">
              <a:extLst>
                <a:ext uri="{FF2B5EF4-FFF2-40B4-BE49-F238E27FC236}">
                  <a16:creationId xmlns:a16="http://schemas.microsoft.com/office/drawing/2014/main" id="{16E13009-DC15-AE76-C08C-72E30C7E7E7B}"/>
                </a:ext>
              </a:extLst>
            </p:cNvPr>
            <p:cNvSpPr txBox="1"/>
            <p:nvPr/>
          </p:nvSpPr>
          <p:spPr>
            <a:xfrm>
              <a:off x="-520518" y="2506320"/>
              <a:ext cx="3447383" cy="107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Apreciación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del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conocimiento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y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preparación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previa.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Arial"/>
                <a:buNone/>
              </a:pPr>
              <a:r>
                <a:rPr lang="en-US" sz="1000" b="1" i="0" u="none" strike="noStrike" cap="none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Temas</a:t>
              </a:r>
              <a:r>
                <a:rPr lang="en-US" sz="1000" b="1" i="0" u="none" strike="noStrike" cap="none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000" b="1" i="0" u="none" strike="noStrike" cap="none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actualidad</a:t>
              </a:r>
              <a:r>
                <a:rPr lang="en-US" sz="1000" b="1" i="0" u="none" strike="noStrike" cap="none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vs </a:t>
              </a:r>
              <a:r>
                <a:rPr lang="en-US" sz="1000" b="1" i="0" u="none" strike="noStrike" cap="none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Dilemas</a:t>
              </a:r>
              <a:r>
                <a:rPr lang="en-US" sz="1000" b="1" i="0" u="none" strike="noStrike" cap="none" dirty="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1" i="0" u="none" strike="noStrike" cap="none" dirty="0" err="1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éticos</a:t>
              </a:r>
              <a:endParaRPr sz="10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1" name="Google Shape;128;p15">
            <a:extLst>
              <a:ext uri="{FF2B5EF4-FFF2-40B4-BE49-F238E27FC236}">
                <a16:creationId xmlns:a16="http://schemas.microsoft.com/office/drawing/2014/main" id="{55155E0B-B8D1-8247-947B-C25BCD661757}"/>
              </a:ext>
            </a:extLst>
          </p:cNvPr>
          <p:cNvGrpSpPr/>
          <p:nvPr/>
        </p:nvGrpSpPr>
        <p:grpSpPr>
          <a:xfrm>
            <a:off x="398353" y="1812690"/>
            <a:ext cx="3463994" cy="950359"/>
            <a:chOff x="-3223025" y="2506295"/>
            <a:chExt cx="7044397" cy="1415700"/>
          </a:xfrm>
        </p:grpSpPr>
        <p:cxnSp>
          <p:nvCxnSpPr>
            <p:cNvPr id="22" name="Google Shape;129;p15">
              <a:extLst>
                <a:ext uri="{FF2B5EF4-FFF2-40B4-BE49-F238E27FC236}">
                  <a16:creationId xmlns:a16="http://schemas.microsoft.com/office/drawing/2014/main" id="{8D78BA49-540E-9DDF-2D4D-791A1E636387}"/>
                </a:ext>
              </a:extLst>
            </p:cNvPr>
            <p:cNvCxnSpPr/>
            <p:nvPr/>
          </p:nvCxnSpPr>
          <p:spPr>
            <a:xfrm rot="10800000">
              <a:off x="2971472" y="2879984"/>
              <a:ext cx="8499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3" name="Google Shape;130;p15">
              <a:extLst>
                <a:ext uri="{FF2B5EF4-FFF2-40B4-BE49-F238E27FC236}">
                  <a16:creationId xmlns:a16="http://schemas.microsoft.com/office/drawing/2014/main" id="{37FB6EFF-8E4E-2714-21E7-4BF2410FEEA1}"/>
                </a:ext>
              </a:extLst>
            </p:cNvPr>
            <p:cNvSpPr/>
            <p:nvPr/>
          </p:nvSpPr>
          <p:spPr>
            <a:xfrm>
              <a:off x="2874851" y="2780836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131;p15">
              <a:extLst>
                <a:ext uri="{FF2B5EF4-FFF2-40B4-BE49-F238E27FC236}">
                  <a16:creationId xmlns:a16="http://schemas.microsoft.com/office/drawing/2014/main" id="{712A2030-37AA-E8D2-B981-26C904763358}"/>
                </a:ext>
              </a:extLst>
            </p:cNvPr>
            <p:cNvSpPr txBox="1"/>
            <p:nvPr/>
          </p:nvSpPr>
          <p:spPr>
            <a:xfrm>
              <a:off x="-3223025" y="2506295"/>
              <a:ext cx="6150000" cy="14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Recopilar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información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a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través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la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comunicación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directa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000" b="1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Grupal</a:t>
              </a:r>
              <a:r>
                <a:rPr lang="en-US" sz="1000" b="1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vs Individual</a:t>
              </a:r>
              <a:endParaRPr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5" name="Google Shape;132;p15">
            <a:extLst>
              <a:ext uri="{FF2B5EF4-FFF2-40B4-BE49-F238E27FC236}">
                <a16:creationId xmlns:a16="http://schemas.microsoft.com/office/drawing/2014/main" id="{4B7592C2-1EB9-218C-A20D-0D68DE5C35BE}"/>
              </a:ext>
            </a:extLst>
          </p:cNvPr>
          <p:cNvGrpSpPr/>
          <p:nvPr/>
        </p:nvGrpSpPr>
        <p:grpSpPr>
          <a:xfrm>
            <a:off x="6678595" y="3415703"/>
            <a:ext cx="2484338" cy="594627"/>
            <a:chOff x="5574150" y="3083451"/>
            <a:chExt cx="4410325" cy="747300"/>
          </a:xfrm>
        </p:grpSpPr>
        <p:cxnSp>
          <p:nvCxnSpPr>
            <p:cNvPr id="26" name="Google Shape;133;p15">
              <a:extLst>
                <a:ext uri="{FF2B5EF4-FFF2-40B4-BE49-F238E27FC236}">
                  <a16:creationId xmlns:a16="http://schemas.microsoft.com/office/drawing/2014/main" id="{B27B821A-6171-8E5B-B08D-6177E4D8FBDD}"/>
                </a:ext>
              </a:extLst>
            </p:cNvPr>
            <p:cNvCxnSpPr/>
            <p:nvPr/>
          </p:nvCxnSpPr>
          <p:spPr>
            <a:xfrm>
              <a:off x="5574150" y="3449448"/>
              <a:ext cx="6093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" name="Google Shape;134;p15">
              <a:extLst>
                <a:ext uri="{FF2B5EF4-FFF2-40B4-BE49-F238E27FC236}">
                  <a16:creationId xmlns:a16="http://schemas.microsoft.com/office/drawing/2014/main" id="{F5D411CD-E698-9BF0-EAB7-B21F165A191F}"/>
                </a:ext>
              </a:extLst>
            </p:cNvPr>
            <p:cNvSpPr/>
            <p:nvPr/>
          </p:nvSpPr>
          <p:spPr>
            <a:xfrm>
              <a:off x="6014671" y="3349032"/>
              <a:ext cx="198600" cy="198300"/>
            </a:xfrm>
            <a:prstGeom prst="ellipse">
              <a:avLst/>
            </a:prstGeom>
            <a:solidFill>
              <a:srgbClr val="152B48"/>
            </a:solidFill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135;p15">
              <a:extLst>
                <a:ext uri="{FF2B5EF4-FFF2-40B4-BE49-F238E27FC236}">
                  <a16:creationId xmlns:a16="http://schemas.microsoft.com/office/drawing/2014/main" id="{7DAF888F-FF0A-698A-E7CF-03A1484B6C4E}"/>
                </a:ext>
              </a:extLst>
            </p:cNvPr>
            <p:cNvSpPr txBox="1"/>
            <p:nvPr/>
          </p:nvSpPr>
          <p:spPr>
            <a:xfrm>
              <a:off x="6183468" y="3083451"/>
              <a:ext cx="3801007" cy="747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Evaluación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habilidades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prácticas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y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conocimientos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técnicos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000" b="1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Simulaciones</a:t>
              </a:r>
              <a:r>
                <a:rPr lang="en-US" sz="1000" b="1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vs </a:t>
              </a:r>
              <a:r>
                <a:rPr lang="en-US" sz="1000" b="1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Ejercicios</a:t>
              </a:r>
              <a:r>
                <a:rPr lang="en-US" sz="1000" b="1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1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grupales</a:t>
              </a:r>
              <a:endParaRPr sz="10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9" name="Google Shape;136;p15">
            <a:extLst>
              <a:ext uri="{FF2B5EF4-FFF2-40B4-BE49-F238E27FC236}">
                <a16:creationId xmlns:a16="http://schemas.microsoft.com/office/drawing/2014/main" id="{4384976A-143A-EE5B-AEDA-E4DC3C69A4F7}"/>
              </a:ext>
            </a:extLst>
          </p:cNvPr>
          <p:cNvGrpSpPr/>
          <p:nvPr/>
        </p:nvGrpSpPr>
        <p:grpSpPr>
          <a:xfrm>
            <a:off x="5330196" y="4831310"/>
            <a:ext cx="3505576" cy="772943"/>
            <a:chOff x="5574150" y="2859507"/>
            <a:chExt cx="4171916" cy="971400"/>
          </a:xfrm>
        </p:grpSpPr>
        <p:cxnSp>
          <p:nvCxnSpPr>
            <p:cNvPr id="30" name="Google Shape;137;p15">
              <a:extLst>
                <a:ext uri="{FF2B5EF4-FFF2-40B4-BE49-F238E27FC236}">
                  <a16:creationId xmlns:a16="http://schemas.microsoft.com/office/drawing/2014/main" id="{676912E2-2EB3-224F-8BAB-C6E68FEFDA06}"/>
                </a:ext>
              </a:extLst>
            </p:cNvPr>
            <p:cNvCxnSpPr/>
            <p:nvPr/>
          </p:nvCxnSpPr>
          <p:spPr>
            <a:xfrm>
              <a:off x="5574150" y="3449448"/>
              <a:ext cx="609300" cy="0"/>
            </a:xfrm>
            <a:prstGeom prst="straightConnector1">
              <a:avLst/>
            </a:prstGeom>
            <a:noFill/>
            <a:ln w="9525" cap="flat" cmpd="sng">
              <a:solidFill>
                <a:srgbClr val="BDBDBD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1" name="Google Shape;138;p15">
              <a:extLst>
                <a:ext uri="{FF2B5EF4-FFF2-40B4-BE49-F238E27FC236}">
                  <a16:creationId xmlns:a16="http://schemas.microsoft.com/office/drawing/2014/main" id="{639DF304-6967-B7A2-F238-18FA09883913}"/>
                </a:ext>
              </a:extLst>
            </p:cNvPr>
            <p:cNvSpPr/>
            <p:nvPr/>
          </p:nvSpPr>
          <p:spPr>
            <a:xfrm>
              <a:off x="6014671" y="3349032"/>
              <a:ext cx="198600" cy="198300"/>
            </a:xfrm>
            <a:prstGeom prst="ellipse">
              <a:avLst/>
            </a:prstGeom>
            <a:solidFill>
              <a:srgbClr val="06AEAA"/>
            </a:solidFill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139;p15">
              <a:extLst>
                <a:ext uri="{FF2B5EF4-FFF2-40B4-BE49-F238E27FC236}">
                  <a16:creationId xmlns:a16="http://schemas.microsoft.com/office/drawing/2014/main" id="{1A791404-4568-5D4C-83B9-2CF60724EB71}"/>
                </a:ext>
              </a:extLst>
            </p:cNvPr>
            <p:cNvSpPr txBox="1"/>
            <p:nvPr/>
          </p:nvSpPr>
          <p:spPr>
            <a:xfrm>
              <a:off x="6183464" y="2859507"/>
              <a:ext cx="3562602" cy="9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525" tIns="162525" rIns="162525" bIns="162525" anchor="ctr" anchorCtr="0">
              <a:noAutofit/>
            </a:bodyPr>
            <a:lstStyle/>
            <a:p>
              <a:pPr marL="0" marR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Monitoreo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cualitativo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de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acciones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corporales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Recuerda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controlar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tics o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movimientos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bruscos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y </a:t>
              </a:r>
              <a:r>
                <a:rPr lang="en-US" sz="1000" b="0" i="0" u="none" strike="noStrike" cap="none" dirty="0" err="1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repetitivos</a:t>
              </a:r>
              <a:r>
                <a:rPr lang="en-US" sz="1000" b="0" i="0" u="none" strike="noStrike" cap="none" dirty="0">
                  <a:solidFill>
                    <a:srgbClr val="00000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.</a:t>
              </a:r>
              <a:endParaRPr sz="10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25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4;p16">
            <a:extLst>
              <a:ext uri="{FF2B5EF4-FFF2-40B4-BE49-F238E27FC236}">
                <a16:creationId xmlns:a16="http://schemas.microsoft.com/office/drawing/2014/main" id="{76BAF416-57DE-89C4-AF79-EE4A3AB32317}"/>
              </a:ext>
            </a:extLst>
          </p:cNvPr>
          <p:cNvSpPr txBox="1">
            <a:spLocks/>
          </p:cNvSpPr>
          <p:nvPr/>
        </p:nvSpPr>
        <p:spPr>
          <a:xfrm>
            <a:off x="-797745" y="418894"/>
            <a:ext cx="7737900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SzPts val="2000"/>
            </a:pPr>
            <a:r>
              <a:rPr lang="en-US" sz="3000" dirty="0" err="1"/>
              <a:t>Preguntas</a:t>
            </a:r>
            <a:r>
              <a:rPr lang="en-US" sz="3000" dirty="0"/>
              <a:t> </a:t>
            </a:r>
            <a:r>
              <a:rPr lang="en-US" sz="3000" dirty="0" err="1"/>
              <a:t>frecuentes</a:t>
            </a:r>
            <a:endParaRPr lang="en-US" sz="3000" dirty="0"/>
          </a:p>
        </p:txBody>
      </p:sp>
      <p:sp>
        <p:nvSpPr>
          <p:cNvPr id="3" name="Google Shape;145;p16">
            <a:extLst>
              <a:ext uri="{FF2B5EF4-FFF2-40B4-BE49-F238E27FC236}">
                <a16:creationId xmlns:a16="http://schemas.microsoft.com/office/drawing/2014/main" id="{70F53862-255C-DFE4-ED4D-FD0D983BB7B6}"/>
              </a:ext>
            </a:extLst>
          </p:cNvPr>
          <p:cNvSpPr txBox="1">
            <a:spLocks/>
          </p:cNvSpPr>
          <p:nvPr/>
        </p:nvSpPr>
        <p:spPr>
          <a:xfrm>
            <a:off x="835508" y="978455"/>
            <a:ext cx="4758600" cy="5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r>
              <a:rPr lang="en-US" sz="1600"/>
              <a:t>Compatibilidad con el perfil:</a:t>
            </a:r>
          </a:p>
        </p:txBody>
      </p:sp>
      <p:sp>
        <p:nvSpPr>
          <p:cNvPr id="4" name="Google Shape;146;p16">
            <a:extLst>
              <a:ext uri="{FF2B5EF4-FFF2-40B4-BE49-F238E27FC236}">
                <a16:creationId xmlns:a16="http://schemas.microsoft.com/office/drawing/2014/main" id="{376EBAA0-B8C0-F00B-5408-9E49B8A7B970}"/>
              </a:ext>
            </a:extLst>
          </p:cNvPr>
          <p:cNvSpPr txBox="1">
            <a:spLocks/>
          </p:cNvSpPr>
          <p:nvPr/>
        </p:nvSpPr>
        <p:spPr>
          <a:xfrm>
            <a:off x="755790" y="1370061"/>
            <a:ext cx="4758600" cy="30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406400" algn="just">
              <a:lnSpc>
                <a:spcPct val="115000"/>
              </a:lnSpc>
              <a:spcBef>
                <a:spcPts val="110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Presentación inicial del candidato.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Trayectoria profesional y académica.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Formación complementaria o experiencia afín a la especialidad.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Principales fortalezas y debilidades.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Habilidades técnicas y hobbies diferentes a la medicina.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Experiencia investigativa.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Competencias lingüísticas.</a:t>
            </a:r>
          </a:p>
        </p:txBody>
      </p:sp>
      <p:sp>
        <p:nvSpPr>
          <p:cNvPr id="5" name="Google Shape;148;p16">
            <a:extLst>
              <a:ext uri="{FF2B5EF4-FFF2-40B4-BE49-F238E27FC236}">
                <a16:creationId xmlns:a16="http://schemas.microsoft.com/office/drawing/2014/main" id="{F6CCFE53-F1B2-AEAD-901A-D84EE2E2136C}"/>
              </a:ext>
            </a:extLst>
          </p:cNvPr>
          <p:cNvSpPr txBox="1">
            <a:spLocks/>
          </p:cNvSpPr>
          <p:nvPr/>
        </p:nvSpPr>
        <p:spPr>
          <a:xfrm>
            <a:off x="755790" y="4369268"/>
            <a:ext cx="5750100" cy="29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406400" algn="just">
              <a:lnSpc>
                <a:spcPct val="115000"/>
              </a:lnSpc>
              <a:spcBef>
                <a:spcPts val="110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Por qué la especialidad.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Por qué la universidad.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Proyectos a corto, mediano y largo plazo.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Motivadores.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Composición familiar y redes de apoyo.</a:t>
            </a:r>
          </a:p>
          <a:p>
            <a:pPr marL="609600" indent="-406400" algn="just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400" dirty="0"/>
              <a:t>Soportes financieros y de sostenimiento.</a:t>
            </a:r>
          </a:p>
        </p:txBody>
      </p:sp>
      <p:pic>
        <p:nvPicPr>
          <p:cNvPr id="6" name="Google Shape;149;p16">
            <a:extLst>
              <a:ext uri="{FF2B5EF4-FFF2-40B4-BE49-F238E27FC236}">
                <a16:creationId xmlns:a16="http://schemas.microsoft.com/office/drawing/2014/main" id="{21FDF6EC-882D-AD96-9787-63FCF9F8E8D2}"/>
              </a:ext>
            </a:extLst>
          </p:cNvPr>
          <p:cNvPicPr preferRelativeResize="0"/>
          <p:nvPr/>
        </p:nvPicPr>
        <p:blipFill rotWithShape="1">
          <a:blip r:embed="rId2">
            <a:alphaModFix amt="20000"/>
          </a:blip>
          <a:srcRect/>
          <a:stretch/>
        </p:blipFill>
        <p:spPr>
          <a:xfrm>
            <a:off x="5890703" y="3055769"/>
            <a:ext cx="2671397" cy="312750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texto 3">
            <a:extLst>
              <a:ext uri="{FF2B5EF4-FFF2-40B4-BE49-F238E27FC236}">
                <a16:creationId xmlns:a16="http://schemas.microsoft.com/office/drawing/2014/main" id="{3404D323-71DE-8316-676E-C5CBE5259F66}"/>
              </a:ext>
            </a:extLst>
          </p:cNvPr>
          <p:cNvSpPr txBox="1">
            <a:spLocks/>
          </p:cNvSpPr>
          <p:nvPr/>
        </p:nvSpPr>
        <p:spPr>
          <a:xfrm>
            <a:off x="850035" y="4148657"/>
            <a:ext cx="5183188" cy="823912"/>
          </a:xfrm>
          <a:prstGeom prst="rect">
            <a:avLst/>
          </a:prstGeom>
        </p:spPr>
        <p:txBody>
          <a:bodyPr/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600" dirty="0"/>
              <a:t>Evaluación del riesgo de deserción:</a:t>
            </a:r>
          </a:p>
          <a:p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370824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4;p17">
            <a:extLst>
              <a:ext uri="{FF2B5EF4-FFF2-40B4-BE49-F238E27FC236}">
                <a16:creationId xmlns:a16="http://schemas.microsoft.com/office/drawing/2014/main" id="{C9E78617-4DBB-736C-24A6-A7E95E0B1A64}"/>
              </a:ext>
            </a:extLst>
          </p:cNvPr>
          <p:cNvSpPr txBox="1">
            <a:spLocks/>
          </p:cNvSpPr>
          <p:nvPr/>
        </p:nvSpPr>
        <p:spPr>
          <a:xfrm>
            <a:off x="834796" y="768652"/>
            <a:ext cx="7834800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SzPts val="2000"/>
            </a:pPr>
            <a:r>
              <a:rPr lang="en-US" sz="3600" dirty="0" err="1"/>
              <a:t>Recomendaciones</a:t>
            </a:r>
            <a:r>
              <a:rPr lang="en-US" sz="3600" dirty="0"/>
              <a:t> </a:t>
            </a:r>
            <a:r>
              <a:rPr lang="en-US" sz="3600" dirty="0" err="1"/>
              <a:t>generales</a:t>
            </a:r>
            <a:endParaRPr lang="en-US" sz="3600" dirty="0"/>
          </a:p>
        </p:txBody>
      </p:sp>
      <p:sp>
        <p:nvSpPr>
          <p:cNvPr id="3" name="Google Shape;155;p17">
            <a:extLst>
              <a:ext uri="{FF2B5EF4-FFF2-40B4-BE49-F238E27FC236}">
                <a16:creationId xmlns:a16="http://schemas.microsoft.com/office/drawing/2014/main" id="{2B8164D3-654D-5CAE-871B-75DF809325DF}"/>
              </a:ext>
            </a:extLst>
          </p:cNvPr>
          <p:cNvSpPr txBox="1">
            <a:spLocks/>
          </p:cNvSpPr>
          <p:nvPr/>
        </p:nvSpPr>
        <p:spPr>
          <a:xfrm>
            <a:off x="834796" y="1461745"/>
            <a:ext cx="4458000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r>
              <a:rPr lang="en-US" sz="2800"/>
              <a:t>Durante la entrevista:</a:t>
            </a:r>
            <a:endParaRPr lang="en-US" sz="2800" dirty="0"/>
          </a:p>
        </p:txBody>
      </p:sp>
      <p:sp>
        <p:nvSpPr>
          <p:cNvPr id="4" name="Google Shape;156;p17">
            <a:extLst>
              <a:ext uri="{FF2B5EF4-FFF2-40B4-BE49-F238E27FC236}">
                <a16:creationId xmlns:a16="http://schemas.microsoft.com/office/drawing/2014/main" id="{4070D7F0-E211-0E6F-1E08-F9C412464BDA}"/>
              </a:ext>
            </a:extLst>
          </p:cNvPr>
          <p:cNvSpPr txBox="1">
            <a:spLocks/>
          </p:cNvSpPr>
          <p:nvPr/>
        </p:nvSpPr>
        <p:spPr>
          <a:xfrm>
            <a:off x="834796" y="1963645"/>
            <a:ext cx="7311676" cy="35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406400">
              <a:lnSpc>
                <a:spcPct val="100000"/>
              </a:lnSpc>
              <a:spcBef>
                <a:spcPts val="110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Reglas de cortesía: puntualidad, presentación personal, documentación completa, saludo y cordialidad.</a:t>
            </a:r>
          </a:p>
          <a:p>
            <a:pPr marL="609600" indent="-406400">
              <a:lnSpc>
                <a:spcPct val="100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Tranquilidad, coherencia y autenticidad.</a:t>
            </a:r>
          </a:p>
          <a:p>
            <a:pPr marL="609600" indent="-406400">
              <a:lnSpc>
                <a:spcPct val="100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Escucha atenta y no personalizar los “ataques”.</a:t>
            </a:r>
          </a:p>
          <a:p>
            <a:pPr marL="609600" indent="-406400">
              <a:lnSpc>
                <a:spcPct val="100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Respuestas precisas y argumentativas.</a:t>
            </a:r>
          </a:p>
          <a:p>
            <a:pPr marL="609600" indent="-406400">
              <a:lnSpc>
                <a:spcPct val="100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Manejo de la ansiedad y el agotamiento.</a:t>
            </a:r>
          </a:p>
          <a:p>
            <a:pPr marL="609600" indent="-406400">
              <a:lnSpc>
                <a:spcPct val="100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Regula el lenguaje no verbal y el tono de voz.</a:t>
            </a:r>
          </a:p>
          <a:p>
            <a:pPr marL="609600" indent="-406400">
              <a:lnSpc>
                <a:spcPct val="100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Transmite confianza, seguridad y espontaneidad.</a:t>
            </a:r>
          </a:p>
        </p:txBody>
      </p:sp>
    </p:spTree>
    <p:extLst>
      <p:ext uri="{BB962C8B-B14F-4D97-AF65-F5344CB8AC3E}">
        <p14:creationId xmlns:p14="http://schemas.microsoft.com/office/powerpoint/2010/main" val="246511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4;p17">
            <a:extLst>
              <a:ext uri="{FF2B5EF4-FFF2-40B4-BE49-F238E27FC236}">
                <a16:creationId xmlns:a16="http://schemas.microsoft.com/office/drawing/2014/main" id="{F8DFD748-5DEE-5CE8-4B37-5C5237D4F09C}"/>
              </a:ext>
            </a:extLst>
          </p:cNvPr>
          <p:cNvSpPr txBox="1">
            <a:spLocks/>
          </p:cNvSpPr>
          <p:nvPr/>
        </p:nvSpPr>
        <p:spPr>
          <a:xfrm>
            <a:off x="873502" y="795159"/>
            <a:ext cx="7834800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SzPts val="2000"/>
            </a:pPr>
            <a:r>
              <a:rPr lang="en-US" sz="3200" dirty="0" err="1"/>
              <a:t>Recomendaciones</a:t>
            </a:r>
            <a:r>
              <a:rPr lang="en-US" sz="3200" dirty="0"/>
              <a:t> </a:t>
            </a:r>
            <a:r>
              <a:rPr lang="en-US" sz="3200" dirty="0" err="1"/>
              <a:t>generales</a:t>
            </a:r>
            <a:endParaRPr lang="en-US" sz="3200" dirty="0"/>
          </a:p>
        </p:txBody>
      </p:sp>
      <p:sp>
        <p:nvSpPr>
          <p:cNvPr id="3" name="Google Shape;157;p17">
            <a:extLst>
              <a:ext uri="{FF2B5EF4-FFF2-40B4-BE49-F238E27FC236}">
                <a16:creationId xmlns:a16="http://schemas.microsoft.com/office/drawing/2014/main" id="{548D9A1D-08F1-3661-821D-69858CAFDF4C}"/>
              </a:ext>
            </a:extLst>
          </p:cNvPr>
          <p:cNvSpPr txBox="1">
            <a:spLocks/>
          </p:cNvSpPr>
          <p:nvPr/>
        </p:nvSpPr>
        <p:spPr>
          <a:xfrm>
            <a:off x="873502" y="1595784"/>
            <a:ext cx="4904100" cy="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100"/>
              </a:spcBef>
              <a:buSzPts val="2000"/>
              <a:buFont typeface="Arial" panose="020B0604020202020204" pitchFamily="34" charset="0"/>
              <a:buNone/>
            </a:pPr>
            <a:r>
              <a:rPr lang="en-US" sz="2800"/>
              <a:t>Antes de la entrevista:</a:t>
            </a:r>
          </a:p>
        </p:txBody>
      </p:sp>
      <p:sp>
        <p:nvSpPr>
          <p:cNvPr id="4" name="Google Shape;158;p17">
            <a:extLst>
              <a:ext uri="{FF2B5EF4-FFF2-40B4-BE49-F238E27FC236}">
                <a16:creationId xmlns:a16="http://schemas.microsoft.com/office/drawing/2014/main" id="{07CF867E-DADB-E455-0073-A5A673CDAEA1}"/>
              </a:ext>
            </a:extLst>
          </p:cNvPr>
          <p:cNvSpPr txBox="1">
            <a:spLocks/>
          </p:cNvSpPr>
          <p:nvPr/>
        </p:nvSpPr>
        <p:spPr>
          <a:xfrm>
            <a:off x="873500" y="2176609"/>
            <a:ext cx="7306223" cy="32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406400">
              <a:lnSpc>
                <a:spcPct val="115000"/>
              </a:lnSpc>
              <a:spcBef>
                <a:spcPts val="110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Estudiar previamente el perfil ocupacional, la institución y los evaluadores: trayectoria, historia, proyectos desarrollados, grupos investigativos, malla curricular, factor diferenciador de la institución, etc.</a:t>
            </a:r>
          </a:p>
          <a:p>
            <a:pPr marL="609600" indent="-406400">
              <a:lnSpc>
                <a:spcPct val="115000"/>
              </a:lnSpc>
              <a:spcBef>
                <a:spcPts val="0"/>
              </a:spcBef>
              <a:buSzPts val="1600"/>
              <a:buFont typeface="Montserrat"/>
              <a:buAutoNum type="arabicPeriod"/>
            </a:pPr>
            <a:r>
              <a:rPr lang="es-ES" sz="1800" dirty="0"/>
              <a:t>Desarrollar un banco de preguntas potenciales y preparar las ideas que quieres presentar. Practica con allegados y realiza simulaciones de entrevistas.</a:t>
            </a:r>
          </a:p>
        </p:txBody>
      </p:sp>
    </p:spTree>
    <p:extLst>
      <p:ext uri="{BB962C8B-B14F-4D97-AF65-F5344CB8AC3E}">
        <p14:creationId xmlns:p14="http://schemas.microsoft.com/office/powerpoint/2010/main" val="216746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3;p18">
            <a:extLst>
              <a:ext uri="{FF2B5EF4-FFF2-40B4-BE49-F238E27FC236}">
                <a16:creationId xmlns:a16="http://schemas.microsoft.com/office/drawing/2014/main" id="{055CE894-7C8E-E684-CA02-54ABDDC3E6E1}"/>
              </a:ext>
            </a:extLst>
          </p:cNvPr>
          <p:cNvSpPr txBox="1">
            <a:spLocks/>
          </p:cNvSpPr>
          <p:nvPr/>
        </p:nvSpPr>
        <p:spPr>
          <a:xfrm>
            <a:off x="865109" y="815241"/>
            <a:ext cx="9144000" cy="5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SzPts val="4000"/>
            </a:pPr>
            <a:r>
              <a:rPr lang="en-US" sz="4000" dirty="0" err="1"/>
              <a:t>Recuerda</a:t>
            </a:r>
            <a:r>
              <a:rPr lang="en-US" sz="4000" dirty="0"/>
              <a:t>:</a:t>
            </a:r>
          </a:p>
        </p:txBody>
      </p:sp>
      <p:sp>
        <p:nvSpPr>
          <p:cNvPr id="3" name="Google Shape;164;p18">
            <a:extLst>
              <a:ext uri="{FF2B5EF4-FFF2-40B4-BE49-F238E27FC236}">
                <a16:creationId xmlns:a16="http://schemas.microsoft.com/office/drawing/2014/main" id="{7DB62CF7-20F8-8096-203E-A0A66DF134D0}"/>
              </a:ext>
            </a:extLst>
          </p:cNvPr>
          <p:cNvSpPr txBox="1">
            <a:spLocks/>
          </p:cNvSpPr>
          <p:nvPr/>
        </p:nvSpPr>
        <p:spPr>
          <a:xfrm>
            <a:off x="865109" y="1588905"/>
            <a:ext cx="7647124" cy="36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rgbClr val="152B48"/>
                </a:solidFill>
                <a:latin typeface="Montserrat" panose="02000505000000020004" pitchFamily="2" charset="0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ts val="2000"/>
              <a:buFont typeface="Arial" panose="020B0604020202020204" pitchFamily="34" charset="0"/>
              <a:buNone/>
            </a:pPr>
            <a:r>
              <a:rPr lang="es-ES" sz="2000" dirty="0"/>
              <a:t>Procura que tus respuestas te acerquen al perfil que buscan los evaluadores, destacando experiencias, formaciones y competencias técnicas y blandas esenciales para la universidad.</a:t>
            </a:r>
          </a:p>
          <a:p>
            <a:pPr marL="0" indent="0">
              <a:spcBef>
                <a:spcPts val="0"/>
              </a:spcBef>
              <a:buSzPts val="2000"/>
              <a:buFont typeface="Arial" panose="020B0604020202020204" pitchFamily="34" charset="0"/>
              <a:buNone/>
            </a:pPr>
            <a:endParaRPr lang="es-ES" sz="2000" dirty="0"/>
          </a:p>
          <a:p>
            <a:pPr marL="0" indent="0">
              <a:spcBef>
                <a:spcPts val="0"/>
              </a:spcBef>
              <a:buSzPts val="2000"/>
              <a:buFont typeface="Arial" panose="020B0604020202020204" pitchFamily="34" charset="0"/>
              <a:buNone/>
            </a:pPr>
            <a:r>
              <a:rPr lang="es-ES" sz="2000" dirty="0"/>
              <a:t>Apuéstale a tu factor diferenciador para resaltar por encima de otros candidatos: habilidades técnicas altamente desarrolladas en tu perfil, participación en voluntariados o eventos académicos afines a la especialidad, competencias lingüísticas, experiencia investigativa o producción intelectual.</a:t>
            </a:r>
          </a:p>
        </p:txBody>
      </p:sp>
    </p:spTree>
    <p:extLst>
      <p:ext uri="{BB962C8B-B14F-4D97-AF65-F5344CB8AC3E}">
        <p14:creationId xmlns:p14="http://schemas.microsoft.com/office/powerpoint/2010/main" val="66497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9;p19">
            <a:extLst>
              <a:ext uri="{FF2B5EF4-FFF2-40B4-BE49-F238E27FC236}">
                <a16:creationId xmlns:a16="http://schemas.microsoft.com/office/drawing/2014/main" id="{CAC6C5A3-1763-7B8C-945D-8D2478BB0709}"/>
              </a:ext>
            </a:extLst>
          </p:cNvPr>
          <p:cNvSpPr txBox="1">
            <a:spLocks/>
          </p:cNvSpPr>
          <p:nvPr/>
        </p:nvSpPr>
        <p:spPr>
          <a:xfrm>
            <a:off x="0" y="1555730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AAA7"/>
                </a:solidFill>
                <a:latin typeface="Montserrat" panose="02000505000000020004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6AEAA"/>
              </a:buClr>
              <a:buSzPts val="6000"/>
              <a:buFont typeface="Montserrat"/>
              <a:buNone/>
            </a:pPr>
            <a:r>
              <a:rPr lang="en-US" sz="5400"/>
              <a:t>¡Muchos éxitos!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47752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CD1CFEA7-C285-4D64-B998-B77C0839C080}" vid="{BECAA0F5-D504-4101-B8E0-AAB2FE770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PlantillaNuevoFR2020</Template>
  <TotalTime>66</TotalTime>
  <Words>408</Words>
  <Application>Microsoft Office PowerPoint</Application>
  <PresentationFormat>Presentación en pantalla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ana.cardonaga@outlook.es</dc:creator>
  <cp:lastModifiedBy>Ana María</cp:lastModifiedBy>
  <cp:revision>13</cp:revision>
  <dcterms:created xsi:type="dcterms:W3CDTF">2020-11-12T02:46:13Z</dcterms:created>
  <dcterms:modified xsi:type="dcterms:W3CDTF">2023-08-15T15:35:06Z</dcterms:modified>
</cp:coreProperties>
</file>