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notesSlide+xml" PartName="/ppt/notesSlides/notesSlide4.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7"/>
  </p:notesMasterIdLst>
  <p:sldIdLst>
    <p:sldId id="256" r:id="rId2"/>
    <p:sldId id="258" r:id="rId3"/>
    <p:sldId id="287" r:id="rId4"/>
    <p:sldId id="263" r:id="rId5"/>
    <p:sldId id="261" r:id="rId6"/>
    <p:sldId id="257" r:id="rId7"/>
    <p:sldId id="259"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88" r:id="rId21"/>
    <p:sldId id="280" r:id="rId22"/>
    <p:sldId id="283" r:id="rId23"/>
    <p:sldId id="281" r:id="rId24"/>
    <p:sldId id="289" r:id="rId25"/>
    <p:sldId id="290" r:id="rId2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B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74240"/>
  </p:normalViewPr>
  <p:slideViewPr>
    <p:cSldViewPr snapToGrid="0" snapToObjects="1">
      <p:cViewPr varScale="1">
        <p:scale>
          <a:sx n="64" d="100"/>
          <a:sy n="64" d="100"/>
        </p:scale>
        <p:origin x="18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306D63-0845-1E48-B276-A28E09721FFB}" type="doc">
      <dgm:prSet loTypeId="urn:microsoft.com/office/officeart/2005/8/layout/radial5" loCatId="" qsTypeId="urn:microsoft.com/office/officeart/2005/8/quickstyle/simple1" qsCatId="simple" csTypeId="urn:microsoft.com/office/officeart/2005/8/colors/accent1_2" csCatId="accent1" phldr="1"/>
      <dgm:spPr/>
      <dgm:t>
        <a:bodyPr/>
        <a:lstStyle/>
        <a:p>
          <a:endParaRPr lang="es-ES"/>
        </a:p>
      </dgm:t>
    </dgm:pt>
    <dgm:pt modelId="{4A07A210-B94B-CC4A-8D86-0094E17508A3}">
      <dgm:prSet phldrT="[Texto]" custT="1"/>
      <dgm:spPr/>
      <dgm:t>
        <a:bodyPr/>
        <a:lstStyle/>
        <a:p>
          <a:r>
            <a:rPr lang="es-ES" sz="1400" dirty="0">
              <a:latin typeface="Montserrat" pitchFamily="2" charset="77"/>
            </a:rPr>
            <a:t>Hernia diafragmática.</a:t>
          </a:r>
        </a:p>
      </dgm:t>
    </dgm:pt>
    <dgm:pt modelId="{8A78E164-6F8E-2C44-B7F5-893508A4699C}" type="parTrans" cxnId="{89939A51-ED45-A64B-A836-CC276552F0B8}">
      <dgm:prSet/>
      <dgm:spPr/>
      <dgm:t>
        <a:bodyPr/>
        <a:lstStyle/>
        <a:p>
          <a:endParaRPr lang="es-ES">
            <a:latin typeface="Montserrat" pitchFamily="2" charset="77"/>
          </a:endParaRPr>
        </a:p>
      </dgm:t>
    </dgm:pt>
    <dgm:pt modelId="{A70F0DDB-DC20-414A-BCBA-706B2EAB63FC}" type="sibTrans" cxnId="{89939A51-ED45-A64B-A836-CC276552F0B8}">
      <dgm:prSet/>
      <dgm:spPr/>
      <dgm:t>
        <a:bodyPr/>
        <a:lstStyle/>
        <a:p>
          <a:endParaRPr lang="es-ES">
            <a:latin typeface="Montserrat" pitchFamily="2" charset="77"/>
          </a:endParaRPr>
        </a:p>
      </dgm:t>
    </dgm:pt>
    <dgm:pt modelId="{D1CA0577-80FA-8D43-A1CF-2C639E0ED8EE}">
      <dgm:prSet phldrT="[Texto]" custT="1"/>
      <dgm:spPr/>
      <dgm:t>
        <a:bodyPr/>
        <a:lstStyle/>
        <a:p>
          <a:r>
            <a:rPr lang="es-ES" sz="1400" dirty="0">
              <a:latin typeface="Montserrat" pitchFamily="2" charset="77"/>
            </a:rPr>
            <a:t>Hernia </a:t>
          </a:r>
          <a:r>
            <a:rPr lang="es-ES" sz="1400" dirty="0" err="1">
              <a:latin typeface="Montserrat" pitchFamily="2" charset="77"/>
            </a:rPr>
            <a:t>hiatal</a:t>
          </a:r>
          <a:r>
            <a:rPr lang="es-ES" sz="1400" dirty="0">
              <a:latin typeface="Montserrat" pitchFamily="2" charset="77"/>
            </a:rPr>
            <a:t>.</a:t>
          </a:r>
        </a:p>
      </dgm:t>
    </dgm:pt>
    <dgm:pt modelId="{976470AC-7FD1-4D46-9E56-C6FCB6B1E28F}" type="parTrans" cxnId="{34CBBE99-00C9-4748-B145-7844CAD4D28F}">
      <dgm:prSet/>
      <dgm:spPr/>
      <dgm:t>
        <a:bodyPr/>
        <a:lstStyle/>
        <a:p>
          <a:endParaRPr lang="es-ES">
            <a:latin typeface="Montserrat" pitchFamily="2" charset="77"/>
          </a:endParaRPr>
        </a:p>
      </dgm:t>
    </dgm:pt>
    <dgm:pt modelId="{9995D187-54FB-A94F-890B-617088598C70}" type="sibTrans" cxnId="{34CBBE99-00C9-4748-B145-7844CAD4D28F}">
      <dgm:prSet/>
      <dgm:spPr/>
      <dgm:t>
        <a:bodyPr/>
        <a:lstStyle/>
        <a:p>
          <a:endParaRPr lang="es-ES">
            <a:latin typeface="Montserrat" pitchFamily="2" charset="77"/>
          </a:endParaRPr>
        </a:p>
      </dgm:t>
    </dgm:pt>
    <dgm:pt modelId="{BBBDBB52-3445-154B-91D6-7664F8101F37}">
      <dgm:prSet phldrT="[Texto]" custT="1"/>
      <dgm:spPr/>
      <dgm:t>
        <a:bodyPr/>
        <a:lstStyle/>
        <a:p>
          <a:r>
            <a:rPr lang="es-ES" sz="1400" dirty="0">
              <a:latin typeface="Montserrat" pitchFamily="2" charset="77"/>
            </a:rPr>
            <a:t>Hernia congénita.</a:t>
          </a:r>
        </a:p>
      </dgm:t>
    </dgm:pt>
    <dgm:pt modelId="{14C95330-1CEB-634D-AB32-BBA827220377}" type="parTrans" cxnId="{D2AF1A10-2449-B044-81F5-A55220CDFECD}">
      <dgm:prSet/>
      <dgm:spPr/>
      <dgm:t>
        <a:bodyPr/>
        <a:lstStyle/>
        <a:p>
          <a:endParaRPr lang="es-ES">
            <a:latin typeface="Montserrat" pitchFamily="2" charset="77"/>
          </a:endParaRPr>
        </a:p>
      </dgm:t>
    </dgm:pt>
    <dgm:pt modelId="{4AAEDF1D-8F0C-4340-A6C0-D9C5EAFBF061}" type="sibTrans" cxnId="{D2AF1A10-2449-B044-81F5-A55220CDFECD}">
      <dgm:prSet/>
      <dgm:spPr/>
      <dgm:t>
        <a:bodyPr/>
        <a:lstStyle/>
        <a:p>
          <a:endParaRPr lang="es-ES">
            <a:latin typeface="Montserrat" pitchFamily="2" charset="77"/>
          </a:endParaRPr>
        </a:p>
      </dgm:t>
    </dgm:pt>
    <dgm:pt modelId="{DE2432BA-2060-E947-816A-249D13D54994}">
      <dgm:prSet phldrT="[Texto]" custT="1"/>
      <dgm:spPr/>
      <dgm:t>
        <a:bodyPr/>
        <a:lstStyle/>
        <a:p>
          <a:r>
            <a:rPr lang="es-ES" sz="1400" dirty="0">
              <a:latin typeface="Montserrat" pitchFamily="2" charset="77"/>
            </a:rPr>
            <a:t>Hernia paraesofágica.</a:t>
          </a:r>
        </a:p>
      </dgm:t>
    </dgm:pt>
    <dgm:pt modelId="{ACF63588-B46D-E64F-84C9-4113AEA40B80}" type="parTrans" cxnId="{7A64A49C-7ECD-3A41-ABAA-6B915A19ABBC}">
      <dgm:prSet/>
      <dgm:spPr/>
      <dgm:t>
        <a:bodyPr/>
        <a:lstStyle/>
        <a:p>
          <a:endParaRPr lang="es-ES">
            <a:latin typeface="Montserrat" pitchFamily="2" charset="77"/>
          </a:endParaRPr>
        </a:p>
      </dgm:t>
    </dgm:pt>
    <dgm:pt modelId="{B31F6AAC-899F-E54E-9CBB-10AB00EF0112}" type="sibTrans" cxnId="{7A64A49C-7ECD-3A41-ABAA-6B915A19ABBC}">
      <dgm:prSet/>
      <dgm:spPr/>
      <dgm:t>
        <a:bodyPr/>
        <a:lstStyle/>
        <a:p>
          <a:endParaRPr lang="es-ES">
            <a:latin typeface="Montserrat" pitchFamily="2" charset="77"/>
          </a:endParaRPr>
        </a:p>
      </dgm:t>
    </dgm:pt>
    <dgm:pt modelId="{A497053A-0408-364B-A3E8-568566D29E57}">
      <dgm:prSet phldrT="[Texto]" custT="1"/>
      <dgm:spPr/>
      <dgm:t>
        <a:bodyPr/>
        <a:lstStyle/>
        <a:p>
          <a:r>
            <a:rPr lang="es-ES" sz="1400" dirty="0">
              <a:latin typeface="Montserrat" pitchFamily="2" charset="77"/>
            </a:rPr>
            <a:t>Hernia traumática.</a:t>
          </a:r>
        </a:p>
      </dgm:t>
    </dgm:pt>
    <dgm:pt modelId="{3D2D1716-69D5-B447-810E-59DBD5DF2127}" type="parTrans" cxnId="{C5CBF41D-BC92-7045-9985-7DCA0AF29A03}">
      <dgm:prSet/>
      <dgm:spPr/>
      <dgm:t>
        <a:bodyPr/>
        <a:lstStyle/>
        <a:p>
          <a:endParaRPr lang="es-ES">
            <a:latin typeface="Montserrat" pitchFamily="2" charset="77"/>
          </a:endParaRPr>
        </a:p>
      </dgm:t>
    </dgm:pt>
    <dgm:pt modelId="{A8489C94-FB15-3B41-BBB0-90209BA872C1}" type="sibTrans" cxnId="{C5CBF41D-BC92-7045-9985-7DCA0AF29A03}">
      <dgm:prSet/>
      <dgm:spPr/>
      <dgm:t>
        <a:bodyPr/>
        <a:lstStyle/>
        <a:p>
          <a:endParaRPr lang="es-ES">
            <a:latin typeface="Montserrat" pitchFamily="2" charset="77"/>
          </a:endParaRPr>
        </a:p>
      </dgm:t>
    </dgm:pt>
    <dgm:pt modelId="{2F4A67A6-FF75-5B43-8DFA-B9F3D61DE033}" type="pres">
      <dgm:prSet presAssocID="{C1306D63-0845-1E48-B276-A28E09721FFB}" presName="Name0" presStyleCnt="0">
        <dgm:presLayoutVars>
          <dgm:chMax val="1"/>
          <dgm:dir/>
          <dgm:animLvl val="ctr"/>
          <dgm:resizeHandles val="exact"/>
        </dgm:presLayoutVars>
      </dgm:prSet>
      <dgm:spPr/>
    </dgm:pt>
    <dgm:pt modelId="{9C73FED5-C062-CF44-A39A-94722BE2CA8D}" type="pres">
      <dgm:prSet presAssocID="{4A07A210-B94B-CC4A-8D86-0094E17508A3}" presName="centerShape" presStyleLbl="node0" presStyleIdx="0" presStyleCnt="1"/>
      <dgm:spPr/>
    </dgm:pt>
    <dgm:pt modelId="{DA64C001-49B9-0E4A-B03F-0F9F56EB60E2}" type="pres">
      <dgm:prSet presAssocID="{976470AC-7FD1-4D46-9E56-C6FCB6B1E28F}" presName="parTrans" presStyleLbl="sibTrans2D1" presStyleIdx="0" presStyleCnt="4"/>
      <dgm:spPr/>
    </dgm:pt>
    <dgm:pt modelId="{30A67C95-E543-7548-BBD5-AAA63AC3104B}" type="pres">
      <dgm:prSet presAssocID="{976470AC-7FD1-4D46-9E56-C6FCB6B1E28F}" presName="connectorText" presStyleLbl="sibTrans2D1" presStyleIdx="0" presStyleCnt="4"/>
      <dgm:spPr/>
    </dgm:pt>
    <dgm:pt modelId="{E16B3285-0DF8-3E41-BCD8-EB7FA64BFD18}" type="pres">
      <dgm:prSet presAssocID="{D1CA0577-80FA-8D43-A1CF-2C639E0ED8EE}" presName="node" presStyleLbl="node1" presStyleIdx="0" presStyleCnt="4">
        <dgm:presLayoutVars>
          <dgm:bulletEnabled val="1"/>
        </dgm:presLayoutVars>
      </dgm:prSet>
      <dgm:spPr/>
    </dgm:pt>
    <dgm:pt modelId="{19601FE4-6E29-8146-BE9D-46072B5CC8F5}" type="pres">
      <dgm:prSet presAssocID="{14C95330-1CEB-634D-AB32-BBA827220377}" presName="parTrans" presStyleLbl="sibTrans2D1" presStyleIdx="1" presStyleCnt="4"/>
      <dgm:spPr/>
    </dgm:pt>
    <dgm:pt modelId="{99C9DA61-1E4D-8F4E-B76B-FD2C15A42473}" type="pres">
      <dgm:prSet presAssocID="{14C95330-1CEB-634D-AB32-BBA827220377}" presName="connectorText" presStyleLbl="sibTrans2D1" presStyleIdx="1" presStyleCnt="4"/>
      <dgm:spPr/>
    </dgm:pt>
    <dgm:pt modelId="{A6BF567D-21C6-2444-B846-1D5B9ECB74DE}" type="pres">
      <dgm:prSet presAssocID="{BBBDBB52-3445-154B-91D6-7664F8101F37}" presName="node" presStyleLbl="node1" presStyleIdx="1" presStyleCnt="4">
        <dgm:presLayoutVars>
          <dgm:bulletEnabled val="1"/>
        </dgm:presLayoutVars>
      </dgm:prSet>
      <dgm:spPr/>
    </dgm:pt>
    <dgm:pt modelId="{7BEBDFB2-9470-634D-9788-881438B57213}" type="pres">
      <dgm:prSet presAssocID="{ACF63588-B46D-E64F-84C9-4113AEA40B80}" presName="parTrans" presStyleLbl="sibTrans2D1" presStyleIdx="2" presStyleCnt="4"/>
      <dgm:spPr/>
    </dgm:pt>
    <dgm:pt modelId="{A8CC1F06-7A8E-F542-B439-58807CA6AE4C}" type="pres">
      <dgm:prSet presAssocID="{ACF63588-B46D-E64F-84C9-4113AEA40B80}" presName="connectorText" presStyleLbl="sibTrans2D1" presStyleIdx="2" presStyleCnt="4"/>
      <dgm:spPr/>
    </dgm:pt>
    <dgm:pt modelId="{9ABE73EC-3E0C-5048-A2E2-A44169A4DD92}" type="pres">
      <dgm:prSet presAssocID="{DE2432BA-2060-E947-816A-249D13D54994}" presName="node" presStyleLbl="node1" presStyleIdx="2" presStyleCnt="4">
        <dgm:presLayoutVars>
          <dgm:bulletEnabled val="1"/>
        </dgm:presLayoutVars>
      </dgm:prSet>
      <dgm:spPr/>
    </dgm:pt>
    <dgm:pt modelId="{9B7982AA-7FBD-274D-BE84-9D95B2F186E1}" type="pres">
      <dgm:prSet presAssocID="{3D2D1716-69D5-B447-810E-59DBD5DF2127}" presName="parTrans" presStyleLbl="sibTrans2D1" presStyleIdx="3" presStyleCnt="4"/>
      <dgm:spPr/>
    </dgm:pt>
    <dgm:pt modelId="{1185AF51-C77A-524F-9165-4152D8BF7B62}" type="pres">
      <dgm:prSet presAssocID="{3D2D1716-69D5-B447-810E-59DBD5DF2127}" presName="connectorText" presStyleLbl="sibTrans2D1" presStyleIdx="3" presStyleCnt="4"/>
      <dgm:spPr/>
    </dgm:pt>
    <dgm:pt modelId="{0ABBD7AE-13FE-BE44-887F-B73D756F4E2E}" type="pres">
      <dgm:prSet presAssocID="{A497053A-0408-364B-A3E8-568566D29E57}" presName="node" presStyleLbl="node1" presStyleIdx="3" presStyleCnt="4">
        <dgm:presLayoutVars>
          <dgm:bulletEnabled val="1"/>
        </dgm:presLayoutVars>
      </dgm:prSet>
      <dgm:spPr/>
    </dgm:pt>
  </dgm:ptLst>
  <dgm:cxnLst>
    <dgm:cxn modelId="{819EE404-2C48-0743-9EE2-065D2D27228B}" type="presOf" srcId="{A497053A-0408-364B-A3E8-568566D29E57}" destId="{0ABBD7AE-13FE-BE44-887F-B73D756F4E2E}" srcOrd="0" destOrd="0" presId="urn:microsoft.com/office/officeart/2005/8/layout/radial5"/>
    <dgm:cxn modelId="{596CA90C-7077-1744-AB5F-90A70B8CA594}" type="presOf" srcId="{3D2D1716-69D5-B447-810E-59DBD5DF2127}" destId="{1185AF51-C77A-524F-9165-4152D8BF7B62}" srcOrd="1" destOrd="0" presId="urn:microsoft.com/office/officeart/2005/8/layout/radial5"/>
    <dgm:cxn modelId="{D2AF1A10-2449-B044-81F5-A55220CDFECD}" srcId="{4A07A210-B94B-CC4A-8D86-0094E17508A3}" destId="{BBBDBB52-3445-154B-91D6-7664F8101F37}" srcOrd="1" destOrd="0" parTransId="{14C95330-1CEB-634D-AB32-BBA827220377}" sibTransId="{4AAEDF1D-8F0C-4340-A6C0-D9C5EAFBF061}"/>
    <dgm:cxn modelId="{3E17D615-C083-D941-8552-EDE2C4BB0288}" type="presOf" srcId="{3D2D1716-69D5-B447-810E-59DBD5DF2127}" destId="{9B7982AA-7FBD-274D-BE84-9D95B2F186E1}" srcOrd="0" destOrd="0" presId="urn:microsoft.com/office/officeart/2005/8/layout/radial5"/>
    <dgm:cxn modelId="{C5CBF41D-BC92-7045-9985-7DCA0AF29A03}" srcId="{4A07A210-B94B-CC4A-8D86-0094E17508A3}" destId="{A497053A-0408-364B-A3E8-568566D29E57}" srcOrd="3" destOrd="0" parTransId="{3D2D1716-69D5-B447-810E-59DBD5DF2127}" sibTransId="{A8489C94-FB15-3B41-BBB0-90209BA872C1}"/>
    <dgm:cxn modelId="{05712132-528E-B34E-9083-4CF52FA5D38B}" type="presOf" srcId="{14C95330-1CEB-634D-AB32-BBA827220377}" destId="{99C9DA61-1E4D-8F4E-B76B-FD2C15A42473}" srcOrd="1" destOrd="0" presId="urn:microsoft.com/office/officeart/2005/8/layout/radial5"/>
    <dgm:cxn modelId="{D6E7B243-1347-9B40-B17F-1C7F0E76A371}" type="presOf" srcId="{D1CA0577-80FA-8D43-A1CF-2C639E0ED8EE}" destId="{E16B3285-0DF8-3E41-BCD8-EB7FA64BFD18}" srcOrd="0" destOrd="0" presId="urn:microsoft.com/office/officeart/2005/8/layout/radial5"/>
    <dgm:cxn modelId="{7E2F6E6D-39E7-1F42-940B-2AF32DFDB30E}" type="presOf" srcId="{4A07A210-B94B-CC4A-8D86-0094E17508A3}" destId="{9C73FED5-C062-CF44-A39A-94722BE2CA8D}" srcOrd="0" destOrd="0" presId="urn:microsoft.com/office/officeart/2005/8/layout/radial5"/>
    <dgm:cxn modelId="{0C0E7750-2C0E-7C4B-AB6E-11859F69D79D}" type="presOf" srcId="{DE2432BA-2060-E947-816A-249D13D54994}" destId="{9ABE73EC-3E0C-5048-A2E2-A44169A4DD92}" srcOrd="0" destOrd="0" presId="urn:microsoft.com/office/officeart/2005/8/layout/radial5"/>
    <dgm:cxn modelId="{89939A51-ED45-A64B-A836-CC276552F0B8}" srcId="{C1306D63-0845-1E48-B276-A28E09721FFB}" destId="{4A07A210-B94B-CC4A-8D86-0094E17508A3}" srcOrd="0" destOrd="0" parTransId="{8A78E164-6F8E-2C44-B7F5-893508A4699C}" sibTransId="{A70F0DDB-DC20-414A-BCBA-706B2EAB63FC}"/>
    <dgm:cxn modelId="{71A55059-3F5E-FC4C-9A1F-5B0C3CA30B84}" type="presOf" srcId="{ACF63588-B46D-E64F-84C9-4113AEA40B80}" destId="{A8CC1F06-7A8E-F542-B439-58807CA6AE4C}" srcOrd="1" destOrd="0" presId="urn:microsoft.com/office/officeart/2005/8/layout/radial5"/>
    <dgm:cxn modelId="{4160FA86-87E5-2B47-8211-5A98C1C27372}" type="presOf" srcId="{14C95330-1CEB-634D-AB32-BBA827220377}" destId="{19601FE4-6E29-8146-BE9D-46072B5CC8F5}" srcOrd="0" destOrd="0" presId="urn:microsoft.com/office/officeart/2005/8/layout/radial5"/>
    <dgm:cxn modelId="{1BCF1290-92CB-AD47-AFB1-A53547A90FA8}" type="presOf" srcId="{C1306D63-0845-1E48-B276-A28E09721FFB}" destId="{2F4A67A6-FF75-5B43-8DFA-B9F3D61DE033}" srcOrd="0" destOrd="0" presId="urn:microsoft.com/office/officeart/2005/8/layout/radial5"/>
    <dgm:cxn modelId="{617B6895-A0ED-C642-B682-401B1F36E7CD}" type="presOf" srcId="{976470AC-7FD1-4D46-9E56-C6FCB6B1E28F}" destId="{30A67C95-E543-7548-BBD5-AAA63AC3104B}" srcOrd="1" destOrd="0" presId="urn:microsoft.com/office/officeart/2005/8/layout/radial5"/>
    <dgm:cxn modelId="{34CBBE99-00C9-4748-B145-7844CAD4D28F}" srcId="{4A07A210-B94B-CC4A-8D86-0094E17508A3}" destId="{D1CA0577-80FA-8D43-A1CF-2C639E0ED8EE}" srcOrd="0" destOrd="0" parTransId="{976470AC-7FD1-4D46-9E56-C6FCB6B1E28F}" sibTransId="{9995D187-54FB-A94F-890B-617088598C70}"/>
    <dgm:cxn modelId="{7A64A49C-7ECD-3A41-ABAA-6B915A19ABBC}" srcId="{4A07A210-B94B-CC4A-8D86-0094E17508A3}" destId="{DE2432BA-2060-E947-816A-249D13D54994}" srcOrd="2" destOrd="0" parTransId="{ACF63588-B46D-E64F-84C9-4113AEA40B80}" sibTransId="{B31F6AAC-899F-E54E-9CBB-10AB00EF0112}"/>
    <dgm:cxn modelId="{E48241B9-1921-D54A-B45D-89441937B7E4}" type="presOf" srcId="{976470AC-7FD1-4D46-9E56-C6FCB6B1E28F}" destId="{DA64C001-49B9-0E4A-B03F-0F9F56EB60E2}" srcOrd="0" destOrd="0" presId="urn:microsoft.com/office/officeart/2005/8/layout/radial5"/>
    <dgm:cxn modelId="{55827EDF-A07F-4045-B1FE-0CF43C048F63}" type="presOf" srcId="{ACF63588-B46D-E64F-84C9-4113AEA40B80}" destId="{7BEBDFB2-9470-634D-9788-881438B57213}" srcOrd="0" destOrd="0" presId="urn:microsoft.com/office/officeart/2005/8/layout/radial5"/>
    <dgm:cxn modelId="{AAB89CE8-516B-F241-9A83-0D43652EF53C}" type="presOf" srcId="{BBBDBB52-3445-154B-91D6-7664F8101F37}" destId="{A6BF567D-21C6-2444-B846-1D5B9ECB74DE}" srcOrd="0" destOrd="0" presId="urn:microsoft.com/office/officeart/2005/8/layout/radial5"/>
    <dgm:cxn modelId="{1CFB147D-829F-D24B-A39C-AA9D6B298F1D}" type="presParOf" srcId="{2F4A67A6-FF75-5B43-8DFA-B9F3D61DE033}" destId="{9C73FED5-C062-CF44-A39A-94722BE2CA8D}" srcOrd="0" destOrd="0" presId="urn:microsoft.com/office/officeart/2005/8/layout/radial5"/>
    <dgm:cxn modelId="{045A37F6-67D9-074B-BBE8-6878C6270A65}" type="presParOf" srcId="{2F4A67A6-FF75-5B43-8DFA-B9F3D61DE033}" destId="{DA64C001-49B9-0E4A-B03F-0F9F56EB60E2}" srcOrd="1" destOrd="0" presId="urn:microsoft.com/office/officeart/2005/8/layout/radial5"/>
    <dgm:cxn modelId="{12D923F5-E67A-9A4B-B72B-C31F3F924C7B}" type="presParOf" srcId="{DA64C001-49B9-0E4A-B03F-0F9F56EB60E2}" destId="{30A67C95-E543-7548-BBD5-AAA63AC3104B}" srcOrd="0" destOrd="0" presId="urn:microsoft.com/office/officeart/2005/8/layout/radial5"/>
    <dgm:cxn modelId="{DF7C2484-33F1-9E4B-AA59-4963ECA26AF0}" type="presParOf" srcId="{2F4A67A6-FF75-5B43-8DFA-B9F3D61DE033}" destId="{E16B3285-0DF8-3E41-BCD8-EB7FA64BFD18}" srcOrd="2" destOrd="0" presId="urn:microsoft.com/office/officeart/2005/8/layout/radial5"/>
    <dgm:cxn modelId="{55822C4F-9F7D-5742-A3AE-01E960174082}" type="presParOf" srcId="{2F4A67A6-FF75-5B43-8DFA-B9F3D61DE033}" destId="{19601FE4-6E29-8146-BE9D-46072B5CC8F5}" srcOrd="3" destOrd="0" presId="urn:microsoft.com/office/officeart/2005/8/layout/radial5"/>
    <dgm:cxn modelId="{6535E7F0-A769-DA48-AAB3-3F61941D8F49}" type="presParOf" srcId="{19601FE4-6E29-8146-BE9D-46072B5CC8F5}" destId="{99C9DA61-1E4D-8F4E-B76B-FD2C15A42473}" srcOrd="0" destOrd="0" presId="urn:microsoft.com/office/officeart/2005/8/layout/radial5"/>
    <dgm:cxn modelId="{F273C951-7124-8245-91D3-A016447C3A4A}" type="presParOf" srcId="{2F4A67A6-FF75-5B43-8DFA-B9F3D61DE033}" destId="{A6BF567D-21C6-2444-B846-1D5B9ECB74DE}" srcOrd="4" destOrd="0" presId="urn:microsoft.com/office/officeart/2005/8/layout/radial5"/>
    <dgm:cxn modelId="{10B1FF7A-62DE-394B-8714-5293929BB73C}" type="presParOf" srcId="{2F4A67A6-FF75-5B43-8DFA-B9F3D61DE033}" destId="{7BEBDFB2-9470-634D-9788-881438B57213}" srcOrd="5" destOrd="0" presId="urn:microsoft.com/office/officeart/2005/8/layout/radial5"/>
    <dgm:cxn modelId="{CDAEDBD7-4CED-6E43-9649-C13AA1BAE60C}" type="presParOf" srcId="{7BEBDFB2-9470-634D-9788-881438B57213}" destId="{A8CC1F06-7A8E-F542-B439-58807CA6AE4C}" srcOrd="0" destOrd="0" presId="urn:microsoft.com/office/officeart/2005/8/layout/radial5"/>
    <dgm:cxn modelId="{DA094A47-859D-5F46-8124-F9F086A1AC05}" type="presParOf" srcId="{2F4A67A6-FF75-5B43-8DFA-B9F3D61DE033}" destId="{9ABE73EC-3E0C-5048-A2E2-A44169A4DD92}" srcOrd="6" destOrd="0" presId="urn:microsoft.com/office/officeart/2005/8/layout/radial5"/>
    <dgm:cxn modelId="{56A2FE2A-C281-5343-9CE9-586B12506B92}" type="presParOf" srcId="{2F4A67A6-FF75-5B43-8DFA-B9F3D61DE033}" destId="{9B7982AA-7FBD-274D-BE84-9D95B2F186E1}" srcOrd="7" destOrd="0" presId="urn:microsoft.com/office/officeart/2005/8/layout/radial5"/>
    <dgm:cxn modelId="{0619A1AD-E0FA-C840-B958-6D4DDB93A740}" type="presParOf" srcId="{9B7982AA-7FBD-274D-BE84-9D95B2F186E1}" destId="{1185AF51-C77A-524F-9165-4152D8BF7B62}" srcOrd="0" destOrd="0" presId="urn:microsoft.com/office/officeart/2005/8/layout/radial5"/>
    <dgm:cxn modelId="{C8D4BE36-B747-8940-8E45-F238130D020B}" type="presParOf" srcId="{2F4A67A6-FF75-5B43-8DFA-B9F3D61DE033}" destId="{0ABBD7AE-13FE-BE44-887F-B73D756F4E2E}"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6CB645-0B48-9E4D-AADC-FC468F3B2499}"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s-ES"/>
        </a:p>
      </dgm:t>
    </dgm:pt>
    <dgm:pt modelId="{557B066A-4784-B94F-BFC0-613804FB0CF0}">
      <dgm:prSet phldrT="[Texto]"/>
      <dgm:spPr>
        <a:solidFill>
          <a:srgbClr val="152B48"/>
        </a:solidFill>
      </dgm:spPr>
      <dgm:t>
        <a:bodyPr/>
        <a:lstStyle/>
        <a:p>
          <a:r>
            <a:rPr lang="es-ES" b="1" dirty="0">
              <a:latin typeface="Montserrat" pitchFamily="2" charset="77"/>
            </a:rPr>
            <a:t>Tipo 1</a:t>
          </a:r>
        </a:p>
      </dgm:t>
    </dgm:pt>
    <dgm:pt modelId="{5A3FB2E7-415D-EC41-BE87-4AACD08C396F}" type="parTrans" cxnId="{BCEAAF73-9904-014A-BF95-B62270E20200}">
      <dgm:prSet/>
      <dgm:spPr/>
      <dgm:t>
        <a:bodyPr/>
        <a:lstStyle/>
        <a:p>
          <a:endParaRPr lang="es-ES">
            <a:latin typeface="Montserrat" pitchFamily="2" charset="77"/>
          </a:endParaRPr>
        </a:p>
      </dgm:t>
    </dgm:pt>
    <dgm:pt modelId="{7386CDD4-BC6A-0B47-B0BD-10409D215556}" type="sibTrans" cxnId="{BCEAAF73-9904-014A-BF95-B62270E20200}">
      <dgm:prSet/>
      <dgm:spPr/>
      <dgm:t>
        <a:bodyPr/>
        <a:lstStyle/>
        <a:p>
          <a:endParaRPr lang="es-ES">
            <a:latin typeface="Montserrat" pitchFamily="2" charset="77"/>
          </a:endParaRPr>
        </a:p>
      </dgm:t>
    </dgm:pt>
    <dgm:pt modelId="{1B8E1736-8A90-9444-AE98-2AD056C84EBC}">
      <dgm:prSet phldrT="[Texto]" custT="1"/>
      <dgm:spPr/>
      <dgm:t>
        <a:bodyPr/>
        <a:lstStyle/>
        <a:p>
          <a:r>
            <a:rPr lang="es-ES" sz="1400" dirty="0">
              <a:solidFill>
                <a:srgbClr val="152B48"/>
              </a:solidFill>
              <a:latin typeface="Montserrat" pitchFamily="2" charset="77"/>
            </a:rPr>
            <a:t>Hernia por deslizamiento. UGE migra al tórax.</a:t>
          </a:r>
        </a:p>
      </dgm:t>
    </dgm:pt>
    <dgm:pt modelId="{30A2361A-1B88-B34C-A143-73AC44366917}" type="parTrans" cxnId="{715FDD94-3DCD-3440-9B77-3453EFB58FCC}">
      <dgm:prSet/>
      <dgm:spPr/>
      <dgm:t>
        <a:bodyPr/>
        <a:lstStyle/>
        <a:p>
          <a:endParaRPr lang="es-ES">
            <a:latin typeface="Montserrat" pitchFamily="2" charset="77"/>
          </a:endParaRPr>
        </a:p>
      </dgm:t>
    </dgm:pt>
    <dgm:pt modelId="{6A760DF1-D320-F244-8F08-FEDAC7E7D09E}" type="sibTrans" cxnId="{715FDD94-3DCD-3440-9B77-3453EFB58FCC}">
      <dgm:prSet/>
      <dgm:spPr/>
      <dgm:t>
        <a:bodyPr/>
        <a:lstStyle/>
        <a:p>
          <a:endParaRPr lang="es-ES">
            <a:latin typeface="Montserrat" pitchFamily="2" charset="77"/>
          </a:endParaRPr>
        </a:p>
      </dgm:t>
    </dgm:pt>
    <dgm:pt modelId="{65D0CC75-47AE-8F4B-942D-A848D6241641}">
      <dgm:prSet phldrT="[Texto]"/>
      <dgm:spPr>
        <a:solidFill>
          <a:srgbClr val="152B48"/>
        </a:solidFill>
      </dgm:spPr>
      <dgm:t>
        <a:bodyPr/>
        <a:lstStyle/>
        <a:p>
          <a:r>
            <a:rPr lang="es-ES" b="1" dirty="0">
              <a:latin typeface="Montserrat" pitchFamily="2" charset="77"/>
            </a:rPr>
            <a:t>Tipo 2</a:t>
          </a:r>
        </a:p>
      </dgm:t>
    </dgm:pt>
    <dgm:pt modelId="{D8C9EE93-67B4-2A40-8029-D2FED11CA7C8}" type="parTrans" cxnId="{78DC0F6F-A714-8B46-9459-878D5452133C}">
      <dgm:prSet/>
      <dgm:spPr/>
      <dgm:t>
        <a:bodyPr/>
        <a:lstStyle/>
        <a:p>
          <a:endParaRPr lang="es-ES">
            <a:latin typeface="Montserrat" pitchFamily="2" charset="77"/>
          </a:endParaRPr>
        </a:p>
      </dgm:t>
    </dgm:pt>
    <dgm:pt modelId="{B8DEB60F-0925-934C-B738-8F8964A0E394}" type="sibTrans" cxnId="{78DC0F6F-A714-8B46-9459-878D5452133C}">
      <dgm:prSet/>
      <dgm:spPr/>
      <dgm:t>
        <a:bodyPr/>
        <a:lstStyle/>
        <a:p>
          <a:endParaRPr lang="es-ES">
            <a:latin typeface="Montserrat" pitchFamily="2" charset="77"/>
          </a:endParaRPr>
        </a:p>
      </dgm:t>
    </dgm:pt>
    <dgm:pt modelId="{2AA86FEB-BEA1-AA45-B83C-9065C67260DE}">
      <dgm:prSet phldrT="[Texto]" custT="1"/>
      <dgm:spPr/>
      <dgm:t>
        <a:bodyPr/>
        <a:lstStyle/>
        <a:p>
          <a:r>
            <a:rPr lang="es-ES" sz="1400" dirty="0">
              <a:solidFill>
                <a:srgbClr val="152B48"/>
              </a:solidFill>
              <a:latin typeface="Montserrat" pitchFamily="2" charset="77"/>
            </a:rPr>
            <a:t>Combinación tipo 1 y 2.</a:t>
          </a:r>
        </a:p>
      </dgm:t>
    </dgm:pt>
    <dgm:pt modelId="{E61CC209-B4A6-004C-8FE9-49DD50BDC2B6}" type="parTrans" cxnId="{7A623EDF-5466-FA4F-A326-FFC3C9EA8D0A}">
      <dgm:prSet/>
      <dgm:spPr/>
      <dgm:t>
        <a:bodyPr/>
        <a:lstStyle/>
        <a:p>
          <a:endParaRPr lang="es-ES">
            <a:latin typeface="Montserrat" pitchFamily="2" charset="77"/>
          </a:endParaRPr>
        </a:p>
      </dgm:t>
    </dgm:pt>
    <dgm:pt modelId="{31F4A81F-826A-6543-9297-2E7738436C7B}" type="sibTrans" cxnId="{7A623EDF-5466-FA4F-A326-FFC3C9EA8D0A}">
      <dgm:prSet/>
      <dgm:spPr/>
      <dgm:t>
        <a:bodyPr/>
        <a:lstStyle/>
        <a:p>
          <a:endParaRPr lang="es-ES">
            <a:latin typeface="Montserrat" pitchFamily="2" charset="77"/>
          </a:endParaRPr>
        </a:p>
      </dgm:t>
    </dgm:pt>
    <dgm:pt modelId="{EADE5413-AF35-834B-A1BE-126C1D250015}">
      <dgm:prSet phldrT="[Texto]" custT="1"/>
      <dgm:spPr/>
      <dgm:t>
        <a:bodyPr/>
        <a:lstStyle/>
        <a:p>
          <a:r>
            <a:rPr lang="es-ES" sz="1400" dirty="0">
              <a:solidFill>
                <a:srgbClr val="152B48"/>
              </a:solidFill>
              <a:latin typeface="Montserrat" pitchFamily="2" charset="77"/>
            </a:rPr>
            <a:t>Hernia </a:t>
          </a:r>
          <a:r>
            <a:rPr lang="es-ES" sz="1400" dirty="0" err="1">
              <a:solidFill>
                <a:srgbClr val="152B48"/>
              </a:solidFill>
              <a:latin typeface="Montserrat" pitchFamily="2" charset="77"/>
            </a:rPr>
            <a:t>paraesofágica</a:t>
          </a:r>
          <a:r>
            <a:rPr lang="es-ES" sz="1400" dirty="0">
              <a:solidFill>
                <a:srgbClr val="152B48"/>
              </a:solidFill>
              <a:latin typeface="Montserrat" pitchFamily="2" charset="77"/>
            </a:rPr>
            <a:t> verdadera. Herniación del </a:t>
          </a:r>
          <a:r>
            <a:rPr lang="es-ES" sz="1400" dirty="0" err="1">
              <a:solidFill>
                <a:srgbClr val="152B48"/>
              </a:solidFill>
              <a:latin typeface="Montserrat" pitchFamily="2" charset="77"/>
            </a:rPr>
            <a:t>fundus</a:t>
          </a:r>
          <a:r>
            <a:rPr lang="es-ES" sz="1400" dirty="0">
              <a:solidFill>
                <a:srgbClr val="152B48"/>
              </a:solidFill>
              <a:latin typeface="Montserrat" pitchFamily="2" charset="77"/>
            </a:rPr>
            <a:t> gástrico por debilidad de la membrana </a:t>
          </a:r>
          <a:r>
            <a:rPr lang="es-ES" sz="1400" dirty="0" err="1">
              <a:solidFill>
                <a:srgbClr val="152B48"/>
              </a:solidFill>
              <a:latin typeface="Montserrat" pitchFamily="2" charset="77"/>
            </a:rPr>
            <a:t>frenoesofágica</a:t>
          </a:r>
          <a:r>
            <a:rPr lang="es-ES" sz="1400" dirty="0">
              <a:solidFill>
                <a:srgbClr val="152B48"/>
              </a:solidFill>
              <a:latin typeface="Montserrat" pitchFamily="2" charset="77"/>
            </a:rPr>
            <a:t>.</a:t>
          </a:r>
        </a:p>
      </dgm:t>
    </dgm:pt>
    <dgm:pt modelId="{8BF7E728-4376-4540-806C-62A4C045473F}" type="parTrans" cxnId="{A65E7C8A-6F2C-794F-9202-A44193EBA427}">
      <dgm:prSet/>
      <dgm:spPr/>
      <dgm:t>
        <a:bodyPr/>
        <a:lstStyle/>
        <a:p>
          <a:endParaRPr lang="es-ES">
            <a:latin typeface="Montserrat" pitchFamily="2" charset="77"/>
          </a:endParaRPr>
        </a:p>
      </dgm:t>
    </dgm:pt>
    <dgm:pt modelId="{EE007EAF-BBEA-404D-B856-6FBD3551EED5}" type="sibTrans" cxnId="{A65E7C8A-6F2C-794F-9202-A44193EBA427}">
      <dgm:prSet/>
      <dgm:spPr/>
      <dgm:t>
        <a:bodyPr/>
        <a:lstStyle/>
        <a:p>
          <a:endParaRPr lang="es-ES">
            <a:latin typeface="Montserrat" pitchFamily="2" charset="77"/>
          </a:endParaRPr>
        </a:p>
      </dgm:t>
    </dgm:pt>
    <dgm:pt modelId="{CE422ADF-2F0B-644A-BBD9-00A138DE3DE4}">
      <dgm:prSet phldrT="[Texto]"/>
      <dgm:spPr>
        <a:solidFill>
          <a:srgbClr val="152B48"/>
        </a:solidFill>
      </dgm:spPr>
      <dgm:t>
        <a:bodyPr/>
        <a:lstStyle/>
        <a:p>
          <a:r>
            <a:rPr lang="es-ES" b="1" dirty="0">
              <a:latin typeface="Montserrat" pitchFamily="2" charset="77"/>
            </a:rPr>
            <a:t>Tipo 3</a:t>
          </a:r>
        </a:p>
      </dgm:t>
    </dgm:pt>
    <dgm:pt modelId="{83B8C049-1CEB-B241-A5D7-0AA88771D87B}" type="parTrans" cxnId="{DEA6B788-6431-C54A-84C4-6A9F722F1E94}">
      <dgm:prSet/>
      <dgm:spPr/>
      <dgm:t>
        <a:bodyPr/>
        <a:lstStyle/>
        <a:p>
          <a:endParaRPr lang="es-ES">
            <a:latin typeface="Montserrat" pitchFamily="2" charset="77"/>
          </a:endParaRPr>
        </a:p>
      </dgm:t>
    </dgm:pt>
    <dgm:pt modelId="{AC9954FF-C698-804F-86D1-4C02A631D8D3}" type="sibTrans" cxnId="{DEA6B788-6431-C54A-84C4-6A9F722F1E94}">
      <dgm:prSet/>
      <dgm:spPr/>
      <dgm:t>
        <a:bodyPr/>
        <a:lstStyle/>
        <a:p>
          <a:endParaRPr lang="es-ES">
            <a:latin typeface="Montserrat" pitchFamily="2" charset="77"/>
          </a:endParaRPr>
        </a:p>
      </dgm:t>
    </dgm:pt>
    <dgm:pt modelId="{45857A18-DEA9-C64F-B102-E0A5107805C7}">
      <dgm:prSet phldrT="[Texto]"/>
      <dgm:spPr>
        <a:solidFill>
          <a:srgbClr val="152B48"/>
        </a:solidFill>
      </dgm:spPr>
      <dgm:t>
        <a:bodyPr/>
        <a:lstStyle/>
        <a:p>
          <a:r>
            <a:rPr lang="es-ES" b="1" dirty="0">
              <a:latin typeface="Montserrat" pitchFamily="2" charset="77"/>
            </a:rPr>
            <a:t>Tipo 4</a:t>
          </a:r>
        </a:p>
      </dgm:t>
    </dgm:pt>
    <dgm:pt modelId="{7375B33A-48E6-D14B-A396-480155F25FEB}" type="parTrans" cxnId="{E09EC207-A92F-3A42-9610-2BDC19CC2919}">
      <dgm:prSet/>
      <dgm:spPr/>
      <dgm:t>
        <a:bodyPr/>
        <a:lstStyle/>
        <a:p>
          <a:endParaRPr lang="es-ES">
            <a:latin typeface="Montserrat" pitchFamily="2" charset="77"/>
          </a:endParaRPr>
        </a:p>
      </dgm:t>
    </dgm:pt>
    <dgm:pt modelId="{FFABDA56-0232-4945-8643-F9DB60582930}" type="sibTrans" cxnId="{E09EC207-A92F-3A42-9610-2BDC19CC2919}">
      <dgm:prSet/>
      <dgm:spPr/>
      <dgm:t>
        <a:bodyPr/>
        <a:lstStyle/>
        <a:p>
          <a:endParaRPr lang="es-ES">
            <a:latin typeface="Montserrat" pitchFamily="2" charset="77"/>
          </a:endParaRPr>
        </a:p>
      </dgm:t>
    </dgm:pt>
    <dgm:pt modelId="{A22B4B6A-C4A9-F549-96F2-0B185AA2C34D}">
      <dgm:prSet phldrT="[Texto]" custT="1"/>
      <dgm:spPr/>
      <dgm:t>
        <a:bodyPr/>
        <a:lstStyle/>
        <a:p>
          <a:r>
            <a:rPr lang="es-ES" sz="1400" dirty="0">
              <a:solidFill>
                <a:srgbClr val="152B48"/>
              </a:solidFill>
              <a:latin typeface="Montserrat" pitchFamily="2" charset="77"/>
            </a:rPr>
            <a:t>Herniación de otros órganos abdominales al tórax..</a:t>
          </a:r>
        </a:p>
      </dgm:t>
    </dgm:pt>
    <dgm:pt modelId="{8A284A19-51FF-414D-AC76-AE3CEF50B930}" type="parTrans" cxnId="{E7184D79-75CC-734C-B9FB-AA760944652B}">
      <dgm:prSet/>
      <dgm:spPr/>
      <dgm:t>
        <a:bodyPr/>
        <a:lstStyle/>
        <a:p>
          <a:endParaRPr lang="es-ES">
            <a:latin typeface="Montserrat" pitchFamily="2" charset="77"/>
          </a:endParaRPr>
        </a:p>
      </dgm:t>
    </dgm:pt>
    <dgm:pt modelId="{591C3342-0E13-854C-B944-849ACC32679B}" type="sibTrans" cxnId="{E7184D79-75CC-734C-B9FB-AA760944652B}">
      <dgm:prSet/>
      <dgm:spPr/>
      <dgm:t>
        <a:bodyPr/>
        <a:lstStyle/>
        <a:p>
          <a:endParaRPr lang="es-ES">
            <a:latin typeface="Montserrat" pitchFamily="2" charset="77"/>
          </a:endParaRPr>
        </a:p>
      </dgm:t>
    </dgm:pt>
    <dgm:pt modelId="{23BC0A69-941B-2D45-89F9-76FEF496E5DB}">
      <dgm:prSet phldrT="[Texto]"/>
      <dgm:spPr>
        <a:solidFill>
          <a:srgbClr val="152B48"/>
        </a:solidFill>
      </dgm:spPr>
      <dgm:t>
        <a:bodyPr/>
        <a:lstStyle/>
        <a:p>
          <a:r>
            <a:rPr lang="es-ES" b="1" dirty="0">
              <a:latin typeface="Montserrat" pitchFamily="2" charset="77"/>
            </a:rPr>
            <a:t>Hernia gigante</a:t>
          </a:r>
        </a:p>
      </dgm:t>
    </dgm:pt>
    <dgm:pt modelId="{BBBF0611-09C5-394D-A377-5C7F0A446BCA}" type="parTrans" cxnId="{53380708-532C-F44F-B180-6C2B82C75631}">
      <dgm:prSet/>
      <dgm:spPr/>
      <dgm:t>
        <a:bodyPr/>
        <a:lstStyle/>
        <a:p>
          <a:endParaRPr lang="es-ES">
            <a:latin typeface="Montserrat" pitchFamily="2" charset="77"/>
          </a:endParaRPr>
        </a:p>
      </dgm:t>
    </dgm:pt>
    <dgm:pt modelId="{C05358E0-EA0A-B94B-87A7-3EA1938596ED}" type="sibTrans" cxnId="{53380708-532C-F44F-B180-6C2B82C75631}">
      <dgm:prSet/>
      <dgm:spPr/>
      <dgm:t>
        <a:bodyPr/>
        <a:lstStyle/>
        <a:p>
          <a:endParaRPr lang="es-ES">
            <a:latin typeface="Montserrat" pitchFamily="2" charset="77"/>
          </a:endParaRPr>
        </a:p>
      </dgm:t>
    </dgm:pt>
    <dgm:pt modelId="{0F30B109-DB0E-104D-95F9-BC69B6E62997}">
      <dgm:prSet phldrT="[Texto]" custT="1"/>
      <dgm:spPr/>
      <dgm:t>
        <a:bodyPr/>
        <a:lstStyle/>
        <a:p>
          <a:r>
            <a:rPr lang="es-ES" sz="1400" dirty="0">
              <a:solidFill>
                <a:srgbClr val="152B48"/>
              </a:solidFill>
              <a:latin typeface="Montserrat" pitchFamily="2" charset="77"/>
            </a:rPr>
            <a:t>Al menos 30% (50%) del estómago en la cavidad torácica. </a:t>
          </a:r>
        </a:p>
      </dgm:t>
    </dgm:pt>
    <dgm:pt modelId="{9A8A2CCF-2A0F-4646-830D-A6E2B82B7C55}" type="parTrans" cxnId="{55BD0C89-C977-6947-AB9A-300B605259D7}">
      <dgm:prSet/>
      <dgm:spPr/>
      <dgm:t>
        <a:bodyPr/>
        <a:lstStyle/>
        <a:p>
          <a:endParaRPr lang="es-ES">
            <a:latin typeface="Montserrat" pitchFamily="2" charset="77"/>
          </a:endParaRPr>
        </a:p>
      </dgm:t>
    </dgm:pt>
    <dgm:pt modelId="{81643C4A-C4FD-F241-8A7F-AC657C00518F}" type="sibTrans" cxnId="{55BD0C89-C977-6947-AB9A-300B605259D7}">
      <dgm:prSet/>
      <dgm:spPr/>
      <dgm:t>
        <a:bodyPr/>
        <a:lstStyle/>
        <a:p>
          <a:endParaRPr lang="es-ES">
            <a:latin typeface="Montserrat" pitchFamily="2" charset="77"/>
          </a:endParaRPr>
        </a:p>
      </dgm:t>
    </dgm:pt>
    <dgm:pt modelId="{1008EBDE-C7F4-2D45-A366-1D53E59A5332}" type="pres">
      <dgm:prSet presAssocID="{886CB645-0B48-9E4D-AADC-FC468F3B2499}" presName="Name0" presStyleCnt="0">
        <dgm:presLayoutVars>
          <dgm:dir/>
          <dgm:animLvl val="lvl"/>
          <dgm:resizeHandles val="exact"/>
        </dgm:presLayoutVars>
      </dgm:prSet>
      <dgm:spPr/>
    </dgm:pt>
    <dgm:pt modelId="{0A0926FB-AA20-E843-B09C-675C53BE1C63}" type="pres">
      <dgm:prSet presAssocID="{557B066A-4784-B94F-BFC0-613804FB0CF0}" presName="linNode" presStyleCnt="0"/>
      <dgm:spPr/>
    </dgm:pt>
    <dgm:pt modelId="{0D46F506-8144-3044-9BF3-EED8B785335E}" type="pres">
      <dgm:prSet presAssocID="{557B066A-4784-B94F-BFC0-613804FB0CF0}" presName="parentText" presStyleLbl="node1" presStyleIdx="0" presStyleCnt="5">
        <dgm:presLayoutVars>
          <dgm:chMax val="1"/>
          <dgm:bulletEnabled val="1"/>
        </dgm:presLayoutVars>
      </dgm:prSet>
      <dgm:spPr/>
    </dgm:pt>
    <dgm:pt modelId="{8FA798F7-5305-8C4D-B263-AA37493F4948}" type="pres">
      <dgm:prSet presAssocID="{557B066A-4784-B94F-BFC0-613804FB0CF0}" presName="descendantText" presStyleLbl="alignAccFollowNode1" presStyleIdx="0" presStyleCnt="5">
        <dgm:presLayoutVars>
          <dgm:bulletEnabled val="1"/>
        </dgm:presLayoutVars>
      </dgm:prSet>
      <dgm:spPr/>
    </dgm:pt>
    <dgm:pt modelId="{076AC643-AA51-C647-AA61-F7ABF891A14A}" type="pres">
      <dgm:prSet presAssocID="{7386CDD4-BC6A-0B47-B0BD-10409D215556}" presName="sp" presStyleCnt="0"/>
      <dgm:spPr/>
    </dgm:pt>
    <dgm:pt modelId="{75F0F9CC-D8DE-0A42-8386-479CC045FAA9}" type="pres">
      <dgm:prSet presAssocID="{65D0CC75-47AE-8F4B-942D-A848D6241641}" presName="linNode" presStyleCnt="0"/>
      <dgm:spPr/>
    </dgm:pt>
    <dgm:pt modelId="{C2BF359B-6CA6-AF49-B218-89BD83585CB8}" type="pres">
      <dgm:prSet presAssocID="{65D0CC75-47AE-8F4B-942D-A848D6241641}" presName="parentText" presStyleLbl="node1" presStyleIdx="1" presStyleCnt="5">
        <dgm:presLayoutVars>
          <dgm:chMax val="1"/>
          <dgm:bulletEnabled val="1"/>
        </dgm:presLayoutVars>
      </dgm:prSet>
      <dgm:spPr/>
    </dgm:pt>
    <dgm:pt modelId="{0C9A88CD-6964-2D49-B9B6-255DD8F0FF6F}" type="pres">
      <dgm:prSet presAssocID="{65D0CC75-47AE-8F4B-942D-A848D6241641}" presName="descendantText" presStyleLbl="alignAccFollowNode1" presStyleIdx="1" presStyleCnt="5">
        <dgm:presLayoutVars>
          <dgm:bulletEnabled val="1"/>
        </dgm:presLayoutVars>
      </dgm:prSet>
      <dgm:spPr/>
    </dgm:pt>
    <dgm:pt modelId="{43FB7AF5-4228-624F-98C9-F2058B7E534C}" type="pres">
      <dgm:prSet presAssocID="{B8DEB60F-0925-934C-B738-8F8964A0E394}" presName="sp" presStyleCnt="0"/>
      <dgm:spPr/>
    </dgm:pt>
    <dgm:pt modelId="{4EE0A0EF-C97A-6849-BE84-31A061A43E0D}" type="pres">
      <dgm:prSet presAssocID="{CE422ADF-2F0B-644A-BBD9-00A138DE3DE4}" presName="linNode" presStyleCnt="0"/>
      <dgm:spPr/>
    </dgm:pt>
    <dgm:pt modelId="{9E0B55EB-62AF-F74C-9EB1-269B95F315C8}" type="pres">
      <dgm:prSet presAssocID="{CE422ADF-2F0B-644A-BBD9-00A138DE3DE4}" presName="parentText" presStyleLbl="node1" presStyleIdx="2" presStyleCnt="5">
        <dgm:presLayoutVars>
          <dgm:chMax val="1"/>
          <dgm:bulletEnabled val="1"/>
        </dgm:presLayoutVars>
      </dgm:prSet>
      <dgm:spPr/>
    </dgm:pt>
    <dgm:pt modelId="{AE1D7304-21FB-4F4A-A0A2-AA22508DC8C8}" type="pres">
      <dgm:prSet presAssocID="{CE422ADF-2F0B-644A-BBD9-00A138DE3DE4}" presName="descendantText" presStyleLbl="alignAccFollowNode1" presStyleIdx="2" presStyleCnt="5">
        <dgm:presLayoutVars>
          <dgm:bulletEnabled val="1"/>
        </dgm:presLayoutVars>
      </dgm:prSet>
      <dgm:spPr/>
    </dgm:pt>
    <dgm:pt modelId="{30AC23D5-AF9C-D54F-AE4C-C4682FF46037}" type="pres">
      <dgm:prSet presAssocID="{AC9954FF-C698-804F-86D1-4C02A631D8D3}" presName="sp" presStyleCnt="0"/>
      <dgm:spPr/>
    </dgm:pt>
    <dgm:pt modelId="{FDEF1ABC-699A-1C41-87E2-3A5A99A28E0D}" type="pres">
      <dgm:prSet presAssocID="{45857A18-DEA9-C64F-B102-E0A5107805C7}" presName="linNode" presStyleCnt="0"/>
      <dgm:spPr/>
    </dgm:pt>
    <dgm:pt modelId="{187D99D0-32E3-064D-A99C-B8451F5A7533}" type="pres">
      <dgm:prSet presAssocID="{45857A18-DEA9-C64F-B102-E0A5107805C7}" presName="parentText" presStyleLbl="node1" presStyleIdx="3" presStyleCnt="5">
        <dgm:presLayoutVars>
          <dgm:chMax val="1"/>
          <dgm:bulletEnabled val="1"/>
        </dgm:presLayoutVars>
      </dgm:prSet>
      <dgm:spPr/>
    </dgm:pt>
    <dgm:pt modelId="{51C55702-8F0A-B345-957F-BAF14482DC5B}" type="pres">
      <dgm:prSet presAssocID="{45857A18-DEA9-C64F-B102-E0A5107805C7}" presName="descendantText" presStyleLbl="alignAccFollowNode1" presStyleIdx="3" presStyleCnt="5">
        <dgm:presLayoutVars>
          <dgm:bulletEnabled val="1"/>
        </dgm:presLayoutVars>
      </dgm:prSet>
      <dgm:spPr/>
    </dgm:pt>
    <dgm:pt modelId="{24395EC5-6B5F-1E4C-90D6-08B1CD94ED0D}" type="pres">
      <dgm:prSet presAssocID="{FFABDA56-0232-4945-8643-F9DB60582930}" presName="sp" presStyleCnt="0"/>
      <dgm:spPr/>
    </dgm:pt>
    <dgm:pt modelId="{DB0FBF55-A289-DF41-A892-3F70C57B0A35}" type="pres">
      <dgm:prSet presAssocID="{23BC0A69-941B-2D45-89F9-76FEF496E5DB}" presName="linNode" presStyleCnt="0"/>
      <dgm:spPr/>
    </dgm:pt>
    <dgm:pt modelId="{F91BEB4B-9AFD-CB41-9947-0FD72B45C93E}" type="pres">
      <dgm:prSet presAssocID="{23BC0A69-941B-2D45-89F9-76FEF496E5DB}" presName="parentText" presStyleLbl="node1" presStyleIdx="4" presStyleCnt="5">
        <dgm:presLayoutVars>
          <dgm:chMax val="1"/>
          <dgm:bulletEnabled val="1"/>
        </dgm:presLayoutVars>
      </dgm:prSet>
      <dgm:spPr/>
    </dgm:pt>
    <dgm:pt modelId="{E9AB4304-20A8-FA44-8140-74C884885B45}" type="pres">
      <dgm:prSet presAssocID="{23BC0A69-941B-2D45-89F9-76FEF496E5DB}" presName="descendantText" presStyleLbl="alignAccFollowNode1" presStyleIdx="4" presStyleCnt="5">
        <dgm:presLayoutVars>
          <dgm:bulletEnabled val="1"/>
        </dgm:presLayoutVars>
      </dgm:prSet>
      <dgm:spPr/>
    </dgm:pt>
  </dgm:ptLst>
  <dgm:cxnLst>
    <dgm:cxn modelId="{E09EC207-A92F-3A42-9610-2BDC19CC2919}" srcId="{886CB645-0B48-9E4D-AADC-FC468F3B2499}" destId="{45857A18-DEA9-C64F-B102-E0A5107805C7}" srcOrd="3" destOrd="0" parTransId="{7375B33A-48E6-D14B-A396-480155F25FEB}" sibTransId="{FFABDA56-0232-4945-8643-F9DB60582930}"/>
    <dgm:cxn modelId="{53380708-532C-F44F-B180-6C2B82C75631}" srcId="{886CB645-0B48-9E4D-AADC-FC468F3B2499}" destId="{23BC0A69-941B-2D45-89F9-76FEF496E5DB}" srcOrd="4" destOrd="0" parTransId="{BBBF0611-09C5-394D-A377-5C7F0A446BCA}" sibTransId="{C05358E0-EA0A-B94B-87A7-3EA1938596ED}"/>
    <dgm:cxn modelId="{9E906208-55CB-C34B-9705-019AB7BE64DB}" type="presOf" srcId="{45857A18-DEA9-C64F-B102-E0A5107805C7}" destId="{187D99D0-32E3-064D-A99C-B8451F5A7533}" srcOrd="0" destOrd="0" presId="urn:microsoft.com/office/officeart/2005/8/layout/vList5"/>
    <dgm:cxn modelId="{E7F72216-5FBA-2041-BF32-367158F9D266}" type="presOf" srcId="{CE422ADF-2F0B-644A-BBD9-00A138DE3DE4}" destId="{9E0B55EB-62AF-F74C-9EB1-269B95F315C8}" srcOrd="0" destOrd="0" presId="urn:microsoft.com/office/officeart/2005/8/layout/vList5"/>
    <dgm:cxn modelId="{99CCCE1B-EC13-E540-AB6B-7C622E3AD6F8}" type="presOf" srcId="{EADE5413-AF35-834B-A1BE-126C1D250015}" destId="{0C9A88CD-6964-2D49-B9B6-255DD8F0FF6F}" srcOrd="0" destOrd="0" presId="urn:microsoft.com/office/officeart/2005/8/layout/vList5"/>
    <dgm:cxn modelId="{29180221-4DA8-464B-91E8-6A1B8EF81D06}" type="presOf" srcId="{A22B4B6A-C4A9-F549-96F2-0B185AA2C34D}" destId="{51C55702-8F0A-B345-957F-BAF14482DC5B}" srcOrd="0" destOrd="0" presId="urn:microsoft.com/office/officeart/2005/8/layout/vList5"/>
    <dgm:cxn modelId="{33B2563A-4B61-C94C-B328-43EB83AF8746}" type="presOf" srcId="{1B8E1736-8A90-9444-AE98-2AD056C84EBC}" destId="{8FA798F7-5305-8C4D-B263-AA37493F4948}" srcOrd="0" destOrd="0" presId="urn:microsoft.com/office/officeart/2005/8/layout/vList5"/>
    <dgm:cxn modelId="{5EB93D62-9227-414D-BC9A-DBFEB255C0F8}" type="presOf" srcId="{886CB645-0B48-9E4D-AADC-FC468F3B2499}" destId="{1008EBDE-C7F4-2D45-A366-1D53E59A5332}" srcOrd="0" destOrd="0" presId="urn:microsoft.com/office/officeart/2005/8/layout/vList5"/>
    <dgm:cxn modelId="{4EEC9946-E688-324E-8852-5FB5C8D6AB57}" type="presOf" srcId="{2AA86FEB-BEA1-AA45-B83C-9065C67260DE}" destId="{AE1D7304-21FB-4F4A-A0A2-AA22508DC8C8}" srcOrd="0" destOrd="0" presId="urn:microsoft.com/office/officeart/2005/8/layout/vList5"/>
    <dgm:cxn modelId="{2692626E-0865-9243-9F65-3B9403E8ACEF}" type="presOf" srcId="{23BC0A69-941B-2D45-89F9-76FEF496E5DB}" destId="{F91BEB4B-9AFD-CB41-9947-0FD72B45C93E}" srcOrd="0" destOrd="0" presId="urn:microsoft.com/office/officeart/2005/8/layout/vList5"/>
    <dgm:cxn modelId="{78DC0F6F-A714-8B46-9459-878D5452133C}" srcId="{886CB645-0B48-9E4D-AADC-FC468F3B2499}" destId="{65D0CC75-47AE-8F4B-942D-A848D6241641}" srcOrd="1" destOrd="0" parTransId="{D8C9EE93-67B4-2A40-8029-D2FED11CA7C8}" sibTransId="{B8DEB60F-0925-934C-B738-8F8964A0E394}"/>
    <dgm:cxn modelId="{BCEAAF73-9904-014A-BF95-B62270E20200}" srcId="{886CB645-0B48-9E4D-AADC-FC468F3B2499}" destId="{557B066A-4784-B94F-BFC0-613804FB0CF0}" srcOrd="0" destOrd="0" parTransId="{5A3FB2E7-415D-EC41-BE87-4AACD08C396F}" sibTransId="{7386CDD4-BC6A-0B47-B0BD-10409D215556}"/>
    <dgm:cxn modelId="{E7184D79-75CC-734C-B9FB-AA760944652B}" srcId="{45857A18-DEA9-C64F-B102-E0A5107805C7}" destId="{A22B4B6A-C4A9-F549-96F2-0B185AA2C34D}" srcOrd="0" destOrd="0" parTransId="{8A284A19-51FF-414D-AC76-AE3CEF50B930}" sibTransId="{591C3342-0E13-854C-B944-849ACC32679B}"/>
    <dgm:cxn modelId="{E88C0B80-C593-8747-BE6C-C30057D6C16D}" type="presOf" srcId="{65D0CC75-47AE-8F4B-942D-A848D6241641}" destId="{C2BF359B-6CA6-AF49-B218-89BD83585CB8}" srcOrd="0" destOrd="0" presId="urn:microsoft.com/office/officeart/2005/8/layout/vList5"/>
    <dgm:cxn modelId="{61FF8E83-995A-B64B-9208-817CEA52C48B}" type="presOf" srcId="{0F30B109-DB0E-104D-95F9-BC69B6E62997}" destId="{E9AB4304-20A8-FA44-8140-74C884885B45}" srcOrd="0" destOrd="0" presId="urn:microsoft.com/office/officeart/2005/8/layout/vList5"/>
    <dgm:cxn modelId="{DEA6B788-6431-C54A-84C4-6A9F722F1E94}" srcId="{886CB645-0B48-9E4D-AADC-FC468F3B2499}" destId="{CE422ADF-2F0B-644A-BBD9-00A138DE3DE4}" srcOrd="2" destOrd="0" parTransId="{83B8C049-1CEB-B241-A5D7-0AA88771D87B}" sibTransId="{AC9954FF-C698-804F-86D1-4C02A631D8D3}"/>
    <dgm:cxn modelId="{55BD0C89-C977-6947-AB9A-300B605259D7}" srcId="{23BC0A69-941B-2D45-89F9-76FEF496E5DB}" destId="{0F30B109-DB0E-104D-95F9-BC69B6E62997}" srcOrd="0" destOrd="0" parTransId="{9A8A2CCF-2A0F-4646-830D-A6E2B82B7C55}" sibTransId="{81643C4A-C4FD-F241-8A7F-AC657C00518F}"/>
    <dgm:cxn modelId="{A65E7C8A-6F2C-794F-9202-A44193EBA427}" srcId="{65D0CC75-47AE-8F4B-942D-A848D6241641}" destId="{EADE5413-AF35-834B-A1BE-126C1D250015}" srcOrd="0" destOrd="0" parTransId="{8BF7E728-4376-4540-806C-62A4C045473F}" sibTransId="{EE007EAF-BBEA-404D-B856-6FBD3551EED5}"/>
    <dgm:cxn modelId="{715FDD94-3DCD-3440-9B77-3453EFB58FCC}" srcId="{557B066A-4784-B94F-BFC0-613804FB0CF0}" destId="{1B8E1736-8A90-9444-AE98-2AD056C84EBC}" srcOrd="0" destOrd="0" parTransId="{30A2361A-1B88-B34C-A143-73AC44366917}" sibTransId="{6A760DF1-D320-F244-8F08-FEDAC7E7D09E}"/>
    <dgm:cxn modelId="{0F30EC96-0CA3-844C-8D20-5F2A1B3DF7B8}" type="presOf" srcId="{557B066A-4784-B94F-BFC0-613804FB0CF0}" destId="{0D46F506-8144-3044-9BF3-EED8B785335E}" srcOrd="0" destOrd="0" presId="urn:microsoft.com/office/officeart/2005/8/layout/vList5"/>
    <dgm:cxn modelId="{7A623EDF-5466-FA4F-A326-FFC3C9EA8D0A}" srcId="{CE422ADF-2F0B-644A-BBD9-00A138DE3DE4}" destId="{2AA86FEB-BEA1-AA45-B83C-9065C67260DE}" srcOrd="0" destOrd="0" parTransId="{E61CC209-B4A6-004C-8FE9-49DD50BDC2B6}" sibTransId="{31F4A81F-826A-6543-9297-2E7738436C7B}"/>
    <dgm:cxn modelId="{449D2C00-4FDF-DF43-82AD-896394484A80}" type="presParOf" srcId="{1008EBDE-C7F4-2D45-A366-1D53E59A5332}" destId="{0A0926FB-AA20-E843-B09C-675C53BE1C63}" srcOrd="0" destOrd="0" presId="urn:microsoft.com/office/officeart/2005/8/layout/vList5"/>
    <dgm:cxn modelId="{699644BB-D39E-D448-B9A4-6511FB8C5717}" type="presParOf" srcId="{0A0926FB-AA20-E843-B09C-675C53BE1C63}" destId="{0D46F506-8144-3044-9BF3-EED8B785335E}" srcOrd="0" destOrd="0" presId="urn:microsoft.com/office/officeart/2005/8/layout/vList5"/>
    <dgm:cxn modelId="{2DC99542-6BB3-EC4C-BC5C-A7E66132CE9E}" type="presParOf" srcId="{0A0926FB-AA20-E843-B09C-675C53BE1C63}" destId="{8FA798F7-5305-8C4D-B263-AA37493F4948}" srcOrd="1" destOrd="0" presId="urn:microsoft.com/office/officeart/2005/8/layout/vList5"/>
    <dgm:cxn modelId="{E7789542-8DBF-E043-AA07-4C83995A64BE}" type="presParOf" srcId="{1008EBDE-C7F4-2D45-A366-1D53E59A5332}" destId="{076AC643-AA51-C647-AA61-F7ABF891A14A}" srcOrd="1" destOrd="0" presId="urn:microsoft.com/office/officeart/2005/8/layout/vList5"/>
    <dgm:cxn modelId="{40D7096B-DFB4-3746-BB23-1F8F64F2568A}" type="presParOf" srcId="{1008EBDE-C7F4-2D45-A366-1D53E59A5332}" destId="{75F0F9CC-D8DE-0A42-8386-479CC045FAA9}" srcOrd="2" destOrd="0" presId="urn:microsoft.com/office/officeart/2005/8/layout/vList5"/>
    <dgm:cxn modelId="{A93BE3B4-133B-374B-8837-A8FB46D5AAD7}" type="presParOf" srcId="{75F0F9CC-D8DE-0A42-8386-479CC045FAA9}" destId="{C2BF359B-6CA6-AF49-B218-89BD83585CB8}" srcOrd="0" destOrd="0" presId="urn:microsoft.com/office/officeart/2005/8/layout/vList5"/>
    <dgm:cxn modelId="{D8B2FC50-7911-DD46-839B-CD416F8AC7DA}" type="presParOf" srcId="{75F0F9CC-D8DE-0A42-8386-479CC045FAA9}" destId="{0C9A88CD-6964-2D49-B9B6-255DD8F0FF6F}" srcOrd="1" destOrd="0" presId="urn:microsoft.com/office/officeart/2005/8/layout/vList5"/>
    <dgm:cxn modelId="{B496D6EE-9504-ED4B-8666-6509A034B37B}" type="presParOf" srcId="{1008EBDE-C7F4-2D45-A366-1D53E59A5332}" destId="{43FB7AF5-4228-624F-98C9-F2058B7E534C}" srcOrd="3" destOrd="0" presId="urn:microsoft.com/office/officeart/2005/8/layout/vList5"/>
    <dgm:cxn modelId="{300FEDC3-E20D-634C-9351-3B34A20CF4CA}" type="presParOf" srcId="{1008EBDE-C7F4-2D45-A366-1D53E59A5332}" destId="{4EE0A0EF-C97A-6849-BE84-31A061A43E0D}" srcOrd="4" destOrd="0" presId="urn:microsoft.com/office/officeart/2005/8/layout/vList5"/>
    <dgm:cxn modelId="{5F3D49B9-72F4-8147-AC15-6E3CF329CFCF}" type="presParOf" srcId="{4EE0A0EF-C97A-6849-BE84-31A061A43E0D}" destId="{9E0B55EB-62AF-F74C-9EB1-269B95F315C8}" srcOrd="0" destOrd="0" presId="urn:microsoft.com/office/officeart/2005/8/layout/vList5"/>
    <dgm:cxn modelId="{BEE5ADEF-C77C-6140-B972-148BE67A1E24}" type="presParOf" srcId="{4EE0A0EF-C97A-6849-BE84-31A061A43E0D}" destId="{AE1D7304-21FB-4F4A-A0A2-AA22508DC8C8}" srcOrd="1" destOrd="0" presId="urn:microsoft.com/office/officeart/2005/8/layout/vList5"/>
    <dgm:cxn modelId="{69B19BF0-7518-4F48-A630-C5467D9EB784}" type="presParOf" srcId="{1008EBDE-C7F4-2D45-A366-1D53E59A5332}" destId="{30AC23D5-AF9C-D54F-AE4C-C4682FF46037}" srcOrd="5" destOrd="0" presId="urn:microsoft.com/office/officeart/2005/8/layout/vList5"/>
    <dgm:cxn modelId="{1165A3DE-F41E-6A42-AE54-FEC032648119}" type="presParOf" srcId="{1008EBDE-C7F4-2D45-A366-1D53E59A5332}" destId="{FDEF1ABC-699A-1C41-87E2-3A5A99A28E0D}" srcOrd="6" destOrd="0" presId="urn:microsoft.com/office/officeart/2005/8/layout/vList5"/>
    <dgm:cxn modelId="{329DA452-4226-4841-B958-B6E3DA43E0AB}" type="presParOf" srcId="{FDEF1ABC-699A-1C41-87E2-3A5A99A28E0D}" destId="{187D99D0-32E3-064D-A99C-B8451F5A7533}" srcOrd="0" destOrd="0" presId="urn:microsoft.com/office/officeart/2005/8/layout/vList5"/>
    <dgm:cxn modelId="{36569D3C-5DB3-3049-9727-3FE7E4E29F1A}" type="presParOf" srcId="{FDEF1ABC-699A-1C41-87E2-3A5A99A28E0D}" destId="{51C55702-8F0A-B345-957F-BAF14482DC5B}" srcOrd="1" destOrd="0" presId="urn:microsoft.com/office/officeart/2005/8/layout/vList5"/>
    <dgm:cxn modelId="{2D5A69B0-66A1-4744-980A-D52C60409732}" type="presParOf" srcId="{1008EBDE-C7F4-2D45-A366-1D53E59A5332}" destId="{24395EC5-6B5F-1E4C-90D6-08B1CD94ED0D}" srcOrd="7" destOrd="0" presId="urn:microsoft.com/office/officeart/2005/8/layout/vList5"/>
    <dgm:cxn modelId="{230D9FBC-242E-2D45-818B-98F01FF53C94}" type="presParOf" srcId="{1008EBDE-C7F4-2D45-A366-1D53E59A5332}" destId="{DB0FBF55-A289-DF41-A892-3F70C57B0A35}" srcOrd="8" destOrd="0" presId="urn:microsoft.com/office/officeart/2005/8/layout/vList5"/>
    <dgm:cxn modelId="{66FE52E1-DE01-BF47-97E9-047C1D835CE8}" type="presParOf" srcId="{DB0FBF55-A289-DF41-A892-3F70C57B0A35}" destId="{F91BEB4B-9AFD-CB41-9947-0FD72B45C93E}" srcOrd="0" destOrd="0" presId="urn:microsoft.com/office/officeart/2005/8/layout/vList5"/>
    <dgm:cxn modelId="{FD89A25C-663F-704A-AD95-4BA7A142CCE8}" type="presParOf" srcId="{DB0FBF55-A289-DF41-A892-3F70C57B0A35}" destId="{E9AB4304-20A8-FA44-8140-74C884885B4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3FED5-C062-CF44-A39A-94722BE2CA8D}">
      <dsp:nvSpPr>
        <dsp:cNvPr id="0" name=""/>
        <dsp:cNvSpPr/>
      </dsp:nvSpPr>
      <dsp:spPr>
        <a:xfrm>
          <a:off x="3064124" y="2267521"/>
          <a:ext cx="1616677" cy="1616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Montserrat" pitchFamily="2" charset="77"/>
            </a:rPr>
            <a:t>Hernia diafragmática.</a:t>
          </a:r>
        </a:p>
      </dsp:txBody>
      <dsp:txXfrm>
        <a:off x="3300881" y="2504278"/>
        <a:ext cx="1143163" cy="1143163"/>
      </dsp:txXfrm>
    </dsp:sp>
    <dsp:sp modelId="{DA64C001-49B9-0E4A-B03F-0F9F56EB60E2}">
      <dsp:nvSpPr>
        <dsp:cNvPr id="0" name=""/>
        <dsp:cNvSpPr/>
      </dsp:nvSpPr>
      <dsp:spPr>
        <a:xfrm rot="16200000">
          <a:off x="3701290" y="1679406"/>
          <a:ext cx="342346" cy="549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ES" sz="2300" kern="1200">
            <a:latin typeface="Montserrat" pitchFamily="2" charset="77"/>
          </a:endParaRPr>
        </a:p>
      </dsp:txBody>
      <dsp:txXfrm>
        <a:off x="3752642" y="1840692"/>
        <a:ext cx="239642" cy="329802"/>
      </dsp:txXfrm>
    </dsp:sp>
    <dsp:sp modelId="{E16B3285-0DF8-3E41-BCD8-EB7FA64BFD18}">
      <dsp:nvSpPr>
        <dsp:cNvPr id="0" name=""/>
        <dsp:cNvSpPr/>
      </dsp:nvSpPr>
      <dsp:spPr>
        <a:xfrm>
          <a:off x="3064124" y="4906"/>
          <a:ext cx="1616677" cy="1616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Montserrat" pitchFamily="2" charset="77"/>
            </a:rPr>
            <a:t>Hernia </a:t>
          </a:r>
          <a:r>
            <a:rPr lang="es-ES" sz="1400" kern="1200" dirty="0" err="1">
              <a:latin typeface="Montserrat" pitchFamily="2" charset="77"/>
            </a:rPr>
            <a:t>hiatal</a:t>
          </a:r>
          <a:r>
            <a:rPr lang="es-ES" sz="1400" kern="1200" dirty="0">
              <a:latin typeface="Montserrat" pitchFamily="2" charset="77"/>
            </a:rPr>
            <a:t>.</a:t>
          </a:r>
        </a:p>
      </dsp:txBody>
      <dsp:txXfrm>
        <a:off x="3300881" y="241663"/>
        <a:ext cx="1143163" cy="1143163"/>
      </dsp:txXfrm>
    </dsp:sp>
    <dsp:sp modelId="{19601FE4-6E29-8146-BE9D-46072B5CC8F5}">
      <dsp:nvSpPr>
        <dsp:cNvPr id="0" name=""/>
        <dsp:cNvSpPr/>
      </dsp:nvSpPr>
      <dsp:spPr>
        <a:xfrm>
          <a:off x="4822908" y="2801025"/>
          <a:ext cx="342346" cy="549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ES" sz="2300" kern="1200">
            <a:latin typeface="Montserrat" pitchFamily="2" charset="77"/>
          </a:endParaRPr>
        </a:p>
      </dsp:txBody>
      <dsp:txXfrm>
        <a:off x="4822908" y="2910959"/>
        <a:ext cx="239642" cy="329802"/>
      </dsp:txXfrm>
    </dsp:sp>
    <dsp:sp modelId="{A6BF567D-21C6-2444-B846-1D5B9ECB74DE}">
      <dsp:nvSpPr>
        <dsp:cNvPr id="0" name=""/>
        <dsp:cNvSpPr/>
      </dsp:nvSpPr>
      <dsp:spPr>
        <a:xfrm>
          <a:off x="5326739" y="2267521"/>
          <a:ext cx="1616677" cy="1616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Montserrat" pitchFamily="2" charset="77"/>
            </a:rPr>
            <a:t>Hernia congénita.</a:t>
          </a:r>
        </a:p>
      </dsp:txBody>
      <dsp:txXfrm>
        <a:off x="5563496" y="2504278"/>
        <a:ext cx="1143163" cy="1143163"/>
      </dsp:txXfrm>
    </dsp:sp>
    <dsp:sp modelId="{7BEBDFB2-9470-634D-9788-881438B57213}">
      <dsp:nvSpPr>
        <dsp:cNvPr id="0" name=""/>
        <dsp:cNvSpPr/>
      </dsp:nvSpPr>
      <dsp:spPr>
        <a:xfrm rot="5400000">
          <a:off x="3701290" y="3922643"/>
          <a:ext cx="342346" cy="549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ES" sz="2300" kern="1200">
            <a:latin typeface="Montserrat" pitchFamily="2" charset="77"/>
          </a:endParaRPr>
        </a:p>
      </dsp:txBody>
      <dsp:txXfrm>
        <a:off x="3752642" y="3981225"/>
        <a:ext cx="239642" cy="329802"/>
      </dsp:txXfrm>
    </dsp:sp>
    <dsp:sp modelId="{9ABE73EC-3E0C-5048-A2E2-A44169A4DD92}">
      <dsp:nvSpPr>
        <dsp:cNvPr id="0" name=""/>
        <dsp:cNvSpPr/>
      </dsp:nvSpPr>
      <dsp:spPr>
        <a:xfrm>
          <a:off x="3064124" y="4530136"/>
          <a:ext cx="1616677" cy="1616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Montserrat" pitchFamily="2" charset="77"/>
            </a:rPr>
            <a:t>Hernia paraesofágica.</a:t>
          </a:r>
        </a:p>
      </dsp:txBody>
      <dsp:txXfrm>
        <a:off x="3300881" y="4766893"/>
        <a:ext cx="1143163" cy="1143163"/>
      </dsp:txXfrm>
    </dsp:sp>
    <dsp:sp modelId="{9B7982AA-7FBD-274D-BE84-9D95B2F186E1}">
      <dsp:nvSpPr>
        <dsp:cNvPr id="0" name=""/>
        <dsp:cNvSpPr/>
      </dsp:nvSpPr>
      <dsp:spPr>
        <a:xfrm rot="10800000">
          <a:off x="2579671" y="2801025"/>
          <a:ext cx="342346" cy="549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ES" sz="2300" kern="1200">
            <a:latin typeface="Montserrat" pitchFamily="2" charset="77"/>
          </a:endParaRPr>
        </a:p>
      </dsp:txBody>
      <dsp:txXfrm rot="10800000">
        <a:off x="2682375" y="2910959"/>
        <a:ext cx="239642" cy="329802"/>
      </dsp:txXfrm>
    </dsp:sp>
    <dsp:sp modelId="{0ABBD7AE-13FE-BE44-887F-B73D756F4E2E}">
      <dsp:nvSpPr>
        <dsp:cNvPr id="0" name=""/>
        <dsp:cNvSpPr/>
      </dsp:nvSpPr>
      <dsp:spPr>
        <a:xfrm>
          <a:off x="801509" y="2267521"/>
          <a:ext cx="1616677" cy="16166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Montserrat" pitchFamily="2" charset="77"/>
            </a:rPr>
            <a:t>Hernia traumática.</a:t>
          </a:r>
        </a:p>
      </dsp:txBody>
      <dsp:txXfrm>
        <a:off x="1038266" y="2504278"/>
        <a:ext cx="1143163" cy="11431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A798F7-5305-8C4D-B263-AA37493F4948}">
      <dsp:nvSpPr>
        <dsp:cNvPr id="0" name=""/>
        <dsp:cNvSpPr/>
      </dsp:nvSpPr>
      <dsp:spPr>
        <a:xfrm rot="5400000">
          <a:off x="4435053" y="-1813693"/>
          <a:ext cx="696421" cy="45018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solidFill>
                <a:srgbClr val="152B48"/>
              </a:solidFill>
              <a:latin typeface="Montserrat" pitchFamily="2" charset="77"/>
            </a:rPr>
            <a:t>Hernia por deslizamiento. UGE migra al tórax.</a:t>
          </a:r>
        </a:p>
      </dsp:txBody>
      <dsp:txXfrm rot="-5400000">
        <a:off x="2532316" y="123040"/>
        <a:ext cx="4467900" cy="628429"/>
      </dsp:txXfrm>
    </dsp:sp>
    <dsp:sp modelId="{0D46F506-8144-3044-9BF3-EED8B785335E}">
      <dsp:nvSpPr>
        <dsp:cNvPr id="0" name=""/>
        <dsp:cNvSpPr/>
      </dsp:nvSpPr>
      <dsp:spPr>
        <a:xfrm>
          <a:off x="0" y="1991"/>
          <a:ext cx="2532316" cy="870527"/>
        </a:xfrm>
        <a:prstGeom prst="roundRect">
          <a:avLst/>
        </a:prstGeom>
        <a:solidFill>
          <a:srgbClr val="152B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b="1" kern="1200" dirty="0">
              <a:latin typeface="Montserrat" pitchFamily="2" charset="77"/>
            </a:rPr>
            <a:t>Tipo 1</a:t>
          </a:r>
        </a:p>
      </dsp:txBody>
      <dsp:txXfrm>
        <a:off x="42496" y="44487"/>
        <a:ext cx="2447324" cy="785535"/>
      </dsp:txXfrm>
    </dsp:sp>
    <dsp:sp modelId="{0C9A88CD-6964-2D49-B9B6-255DD8F0FF6F}">
      <dsp:nvSpPr>
        <dsp:cNvPr id="0" name=""/>
        <dsp:cNvSpPr/>
      </dsp:nvSpPr>
      <dsp:spPr>
        <a:xfrm rot="5400000">
          <a:off x="4435053" y="-899639"/>
          <a:ext cx="696421" cy="45018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solidFill>
                <a:srgbClr val="152B48"/>
              </a:solidFill>
              <a:latin typeface="Montserrat" pitchFamily="2" charset="77"/>
            </a:rPr>
            <a:t>Hernia </a:t>
          </a:r>
          <a:r>
            <a:rPr lang="es-ES" sz="1400" kern="1200" dirty="0" err="1">
              <a:solidFill>
                <a:srgbClr val="152B48"/>
              </a:solidFill>
              <a:latin typeface="Montserrat" pitchFamily="2" charset="77"/>
            </a:rPr>
            <a:t>paraesofágica</a:t>
          </a:r>
          <a:r>
            <a:rPr lang="es-ES" sz="1400" kern="1200" dirty="0">
              <a:solidFill>
                <a:srgbClr val="152B48"/>
              </a:solidFill>
              <a:latin typeface="Montserrat" pitchFamily="2" charset="77"/>
            </a:rPr>
            <a:t> verdadera. Herniación del </a:t>
          </a:r>
          <a:r>
            <a:rPr lang="es-ES" sz="1400" kern="1200" dirty="0" err="1">
              <a:solidFill>
                <a:srgbClr val="152B48"/>
              </a:solidFill>
              <a:latin typeface="Montserrat" pitchFamily="2" charset="77"/>
            </a:rPr>
            <a:t>fundus</a:t>
          </a:r>
          <a:r>
            <a:rPr lang="es-ES" sz="1400" kern="1200" dirty="0">
              <a:solidFill>
                <a:srgbClr val="152B48"/>
              </a:solidFill>
              <a:latin typeface="Montserrat" pitchFamily="2" charset="77"/>
            </a:rPr>
            <a:t> gástrico por debilidad de la membrana </a:t>
          </a:r>
          <a:r>
            <a:rPr lang="es-ES" sz="1400" kern="1200" dirty="0" err="1">
              <a:solidFill>
                <a:srgbClr val="152B48"/>
              </a:solidFill>
              <a:latin typeface="Montserrat" pitchFamily="2" charset="77"/>
            </a:rPr>
            <a:t>frenoesofágica</a:t>
          </a:r>
          <a:r>
            <a:rPr lang="es-ES" sz="1400" kern="1200" dirty="0">
              <a:solidFill>
                <a:srgbClr val="152B48"/>
              </a:solidFill>
              <a:latin typeface="Montserrat" pitchFamily="2" charset="77"/>
            </a:rPr>
            <a:t>.</a:t>
          </a:r>
        </a:p>
      </dsp:txBody>
      <dsp:txXfrm rot="-5400000">
        <a:off x="2532316" y="1037094"/>
        <a:ext cx="4467900" cy="628429"/>
      </dsp:txXfrm>
    </dsp:sp>
    <dsp:sp modelId="{C2BF359B-6CA6-AF49-B218-89BD83585CB8}">
      <dsp:nvSpPr>
        <dsp:cNvPr id="0" name=""/>
        <dsp:cNvSpPr/>
      </dsp:nvSpPr>
      <dsp:spPr>
        <a:xfrm>
          <a:off x="0" y="916044"/>
          <a:ext cx="2532316" cy="870527"/>
        </a:xfrm>
        <a:prstGeom prst="roundRect">
          <a:avLst/>
        </a:prstGeom>
        <a:solidFill>
          <a:srgbClr val="152B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b="1" kern="1200" dirty="0">
              <a:latin typeface="Montserrat" pitchFamily="2" charset="77"/>
            </a:rPr>
            <a:t>Tipo 2</a:t>
          </a:r>
        </a:p>
      </dsp:txBody>
      <dsp:txXfrm>
        <a:off x="42496" y="958540"/>
        <a:ext cx="2447324" cy="785535"/>
      </dsp:txXfrm>
    </dsp:sp>
    <dsp:sp modelId="{AE1D7304-21FB-4F4A-A0A2-AA22508DC8C8}">
      <dsp:nvSpPr>
        <dsp:cNvPr id="0" name=""/>
        <dsp:cNvSpPr/>
      </dsp:nvSpPr>
      <dsp:spPr>
        <a:xfrm rot="5400000">
          <a:off x="4435053" y="14414"/>
          <a:ext cx="696421" cy="45018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solidFill>
                <a:srgbClr val="152B48"/>
              </a:solidFill>
              <a:latin typeface="Montserrat" pitchFamily="2" charset="77"/>
            </a:rPr>
            <a:t>Combinación tipo 1 y 2.</a:t>
          </a:r>
        </a:p>
      </dsp:txBody>
      <dsp:txXfrm rot="-5400000">
        <a:off x="2532316" y="1951147"/>
        <a:ext cx="4467900" cy="628429"/>
      </dsp:txXfrm>
    </dsp:sp>
    <dsp:sp modelId="{9E0B55EB-62AF-F74C-9EB1-269B95F315C8}">
      <dsp:nvSpPr>
        <dsp:cNvPr id="0" name=""/>
        <dsp:cNvSpPr/>
      </dsp:nvSpPr>
      <dsp:spPr>
        <a:xfrm>
          <a:off x="0" y="1830098"/>
          <a:ext cx="2532316" cy="870527"/>
        </a:xfrm>
        <a:prstGeom prst="roundRect">
          <a:avLst/>
        </a:prstGeom>
        <a:solidFill>
          <a:srgbClr val="152B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b="1" kern="1200" dirty="0">
              <a:latin typeface="Montserrat" pitchFamily="2" charset="77"/>
            </a:rPr>
            <a:t>Tipo 3</a:t>
          </a:r>
        </a:p>
      </dsp:txBody>
      <dsp:txXfrm>
        <a:off x="42496" y="1872594"/>
        <a:ext cx="2447324" cy="785535"/>
      </dsp:txXfrm>
    </dsp:sp>
    <dsp:sp modelId="{51C55702-8F0A-B345-957F-BAF14482DC5B}">
      <dsp:nvSpPr>
        <dsp:cNvPr id="0" name=""/>
        <dsp:cNvSpPr/>
      </dsp:nvSpPr>
      <dsp:spPr>
        <a:xfrm rot="5400000">
          <a:off x="4435053" y="928468"/>
          <a:ext cx="696421" cy="45018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solidFill>
                <a:srgbClr val="152B48"/>
              </a:solidFill>
              <a:latin typeface="Montserrat" pitchFamily="2" charset="77"/>
            </a:rPr>
            <a:t>Herniación de otros órganos abdominales al tórax..</a:t>
          </a:r>
        </a:p>
      </dsp:txBody>
      <dsp:txXfrm rot="-5400000">
        <a:off x="2532316" y="2865201"/>
        <a:ext cx="4467900" cy="628429"/>
      </dsp:txXfrm>
    </dsp:sp>
    <dsp:sp modelId="{187D99D0-32E3-064D-A99C-B8451F5A7533}">
      <dsp:nvSpPr>
        <dsp:cNvPr id="0" name=""/>
        <dsp:cNvSpPr/>
      </dsp:nvSpPr>
      <dsp:spPr>
        <a:xfrm>
          <a:off x="0" y="2744152"/>
          <a:ext cx="2532316" cy="870527"/>
        </a:xfrm>
        <a:prstGeom prst="roundRect">
          <a:avLst/>
        </a:prstGeom>
        <a:solidFill>
          <a:srgbClr val="152B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b="1" kern="1200" dirty="0">
              <a:latin typeface="Montserrat" pitchFamily="2" charset="77"/>
            </a:rPr>
            <a:t>Tipo 4</a:t>
          </a:r>
        </a:p>
      </dsp:txBody>
      <dsp:txXfrm>
        <a:off x="42496" y="2786648"/>
        <a:ext cx="2447324" cy="785535"/>
      </dsp:txXfrm>
    </dsp:sp>
    <dsp:sp modelId="{E9AB4304-20A8-FA44-8140-74C884885B45}">
      <dsp:nvSpPr>
        <dsp:cNvPr id="0" name=""/>
        <dsp:cNvSpPr/>
      </dsp:nvSpPr>
      <dsp:spPr>
        <a:xfrm rot="5400000">
          <a:off x="4435053" y="1842522"/>
          <a:ext cx="696421" cy="45018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solidFill>
                <a:srgbClr val="152B48"/>
              </a:solidFill>
              <a:latin typeface="Montserrat" pitchFamily="2" charset="77"/>
            </a:rPr>
            <a:t>Al menos 30% (50%) del estómago en la cavidad torácica. </a:t>
          </a:r>
        </a:p>
      </dsp:txBody>
      <dsp:txXfrm rot="-5400000">
        <a:off x="2532316" y="3779255"/>
        <a:ext cx="4467900" cy="628429"/>
      </dsp:txXfrm>
    </dsp:sp>
    <dsp:sp modelId="{F91BEB4B-9AFD-CB41-9947-0FD72B45C93E}">
      <dsp:nvSpPr>
        <dsp:cNvPr id="0" name=""/>
        <dsp:cNvSpPr/>
      </dsp:nvSpPr>
      <dsp:spPr>
        <a:xfrm>
          <a:off x="0" y="3658206"/>
          <a:ext cx="2532316" cy="870527"/>
        </a:xfrm>
        <a:prstGeom prst="roundRect">
          <a:avLst/>
        </a:prstGeom>
        <a:solidFill>
          <a:srgbClr val="152B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s-ES" sz="2900" b="1" kern="1200" dirty="0">
              <a:latin typeface="Montserrat" pitchFamily="2" charset="77"/>
            </a:rPr>
            <a:t>Hernia gigante</a:t>
          </a:r>
        </a:p>
      </dsp:txBody>
      <dsp:txXfrm>
        <a:off x="42496" y="3700702"/>
        <a:ext cx="2447324" cy="78553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C6505B-3D5A-6C48-9641-550755CB5C09}" type="datetimeFigureOut">
              <a:rPr lang="es-CO" smtClean="0"/>
              <a:t>7/05/2021</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26819-AD3E-8C46-B8AB-8E8718A09EF7}" type="slidenum">
              <a:rPr lang="es-CO" smtClean="0"/>
              <a:t>‹Nº›</a:t>
            </a:fld>
            <a:endParaRPr lang="es-CO"/>
          </a:p>
        </p:txBody>
      </p:sp>
    </p:spTree>
    <p:extLst>
      <p:ext uri="{BB962C8B-B14F-4D97-AF65-F5344CB8AC3E}">
        <p14:creationId xmlns:p14="http://schemas.microsoft.com/office/powerpoint/2010/main" val="1900969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200" kern="1200" dirty="0">
                <a:solidFill>
                  <a:schemeClr val="tx1"/>
                </a:solidFill>
                <a:effectLst/>
                <a:latin typeface="+mn-lt"/>
                <a:ea typeface="+mn-ea"/>
                <a:cs typeface="+mn-cs"/>
              </a:rPr>
              <a:t>inheritance. Certain evidence has linked a collagen-encoding COL3A1 gene and an</a:t>
            </a:r>
          </a:p>
          <a:p>
            <a:r>
              <a:rPr lang="es-CO" sz="1200" kern="1200" dirty="0">
                <a:solidFill>
                  <a:schemeClr val="tx1"/>
                </a:solidFill>
                <a:effectLst/>
                <a:latin typeface="+mn-lt"/>
                <a:ea typeface="+mn-ea"/>
                <a:cs typeface="+mn-cs"/>
              </a:rPr>
              <a:t>altered collagen-remodeling mechanism in the formation of hiatal hernias.4 This link</a:t>
            </a:r>
          </a:p>
          <a:p>
            <a:r>
              <a:rPr lang="es-CO" sz="1200" kern="1200" dirty="0">
                <a:solidFill>
                  <a:schemeClr val="tx1"/>
                </a:solidFill>
                <a:effectLst/>
                <a:latin typeface="+mn-lt"/>
                <a:ea typeface="+mn-ea"/>
                <a:cs typeface="+mn-cs"/>
              </a:rPr>
              <a:t>indicates that there may be both genetic and acquired factors that contribute to the</a:t>
            </a:r>
          </a:p>
          <a:p>
            <a:r>
              <a:rPr lang="es-CO" sz="1200" kern="1200" dirty="0">
                <a:solidFill>
                  <a:schemeClr val="tx1"/>
                </a:solidFill>
                <a:effectLst/>
                <a:latin typeface="+mn-lt"/>
                <a:ea typeface="+mn-ea"/>
                <a:cs typeface="+mn-cs"/>
              </a:rPr>
              <a:t>development of hiatal hernias</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200" kern="1200" dirty="0">
                <a:solidFill>
                  <a:schemeClr val="tx1"/>
                </a:solidFill>
                <a:effectLst/>
                <a:latin typeface="+mn-lt"/>
                <a:ea typeface="+mn-ea"/>
                <a:cs typeface="+mn-cs"/>
              </a:rPr>
              <a:t>Surg Clin N Am 95 (2015) 555–565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dirty="0"/>
              <a:t>Hiatal hernia is a common disorder . It is characterized by a protrusion of any abdominal structure other than the esophagus into the thoracic cavity through a widening of the hiatus of the diaphragm.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200" kern="1200" dirty="0">
              <a:solidFill>
                <a:schemeClr val="tx1"/>
              </a:solidFill>
              <a:effectLst/>
              <a:latin typeface="+mn-lt"/>
              <a:ea typeface="+mn-ea"/>
              <a:cs typeface="+mn-cs"/>
            </a:endParaRPr>
          </a:p>
          <a:p>
            <a:r>
              <a:rPr lang="es-CO" dirty="0"/>
              <a:t>Collis 1957: Gastroplastia – Técnicas de alargamiento esofágico</a:t>
            </a:r>
          </a:p>
          <a:p>
            <a:r>
              <a:rPr lang="es-CO" dirty="0"/>
              <a:t>Skinner 1967:  Importancia del esófago intraabdominal como mecanismo anti ERGE:</a:t>
            </a:r>
          </a:p>
          <a:p>
            <a:r>
              <a:rPr lang="es-CO"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O" sz="1200" kern="1200" dirty="0">
              <a:solidFill>
                <a:schemeClr val="tx1"/>
              </a:solidFill>
              <a:effectLst/>
              <a:latin typeface="+mn-lt"/>
              <a:ea typeface="+mn-ea"/>
              <a:cs typeface="+mn-cs"/>
            </a:endParaRP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2</a:t>
            </a:fld>
            <a:endParaRPr lang="es-CO"/>
          </a:p>
        </p:txBody>
      </p:sp>
    </p:spTree>
    <p:extLst>
      <p:ext uri="{BB962C8B-B14F-4D97-AF65-F5344CB8AC3E}">
        <p14:creationId xmlns:p14="http://schemas.microsoft.com/office/powerpoint/2010/main" val="3649639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EDS: </a:t>
            </a:r>
            <a:r>
              <a:rPr lang="es-CO" sz="1200" b="0" i="0" kern="1200" dirty="0">
                <a:solidFill>
                  <a:schemeClr val="tx1"/>
                </a:solidFill>
                <a:effectLst/>
                <a:latin typeface="+mn-lt"/>
                <a:ea typeface="+mn-ea"/>
                <a:cs typeface="+mn-cs"/>
              </a:rPr>
              <a:t>analysis of esophageal mucosa, erosive esophagitis, Barrett’s esophagus, malignancy, Cameron’s ulcers, swallowing difficulty</a:t>
            </a:r>
          </a:p>
          <a:p>
            <a:endParaRPr lang="es-CO" sz="1200" b="0" i="0" kern="1200" dirty="0">
              <a:solidFill>
                <a:schemeClr val="tx1"/>
              </a:solidFill>
              <a:effectLst/>
              <a:latin typeface="+mn-lt"/>
              <a:ea typeface="+mn-ea"/>
              <a:cs typeface="+mn-cs"/>
            </a:endParaRPr>
          </a:p>
          <a:p>
            <a:r>
              <a:rPr lang="es-CO" dirty="0"/>
              <a:t>Endoscopia digestiva superior: en este estudio la presencia de una separación de más de 2 cm entre</a:t>
            </a:r>
          </a:p>
          <a:p>
            <a:r>
              <a:rPr lang="es-CO" dirty="0"/>
              <a:t>el epitelio escamocelular esofágico y la impresión diafragmática hacen el diagnóstico de una hernia hiatal. En la retrovisión del endoscopio se puede evidenciar la herniación del fundus gástrico a través de la impresión diafragmática. Existe, además, la clasificación endoscópica de Hill que evalúa el grado de herniación del estómago de I a IV donde es el adosamiento normal y IV una apertura completa del hiato que permite la visualización completa del fundus gástrico a través de este. La endoscopia permite la visualización de otras alteraciones como esófago de Barrett, neoplasias, esofagitis, entre otras.(5,11,14) (Imagen 7)</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16</a:t>
            </a:fld>
            <a:endParaRPr lang="es-CO"/>
          </a:p>
        </p:txBody>
      </p:sp>
    </p:spTree>
    <p:extLst>
      <p:ext uri="{BB962C8B-B14F-4D97-AF65-F5344CB8AC3E}">
        <p14:creationId xmlns:p14="http://schemas.microsoft.com/office/powerpoint/2010/main" val="10282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Mortality rates for emergency repair have been reported to be as low as 0 – 5.4% , though average mortality rates for emergency hiatal hernia surgery are around 17% . Moreover, the risk of developing acute symptoms requiring emergency surgery is probably less than 2% per year</a:t>
            </a:r>
          </a:p>
          <a:p>
            <a:endParaRPr lang="es-CO" dirty="0"/>
          </a:p>
          <a:p>
            <a:r>
              <a:rPr lang="es-CO" dirty="0"/>
              <a:t>. Furthermore, this model suggested that elective laparoscopic hiatal hernia repair in asymptomatic patients might actually decrease the quality-adjusted life expectancy for patients aged 65 years and older. Surgical repair of hernias for the aforementioned respiratory symptoms and symptoms of post-prandial fullness is less well studied</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18</a:t>
            </a:fld>
            <a:endParaRPr lang="es-CO"/>
          </a:p>
        </p:txBody>
      </p:sp>
    </p:spTree>
    <p:extLst>
      <p:ext uri="{BB962C8B-B14F-4D97-AF65-F5344CB8AC3E}">
        <p14:creationId xmlns:p14="http://schemas.microsoft.com/office/powerpoint/2010/main" val="2584642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200" kern="1200" dirty="0">
                <a:solidFill>
                  <a:schemeClr val="tx1"/>
                </a:solidFill>
                <a:effectLst/>
                <a:latin typeface="+mn-lt"/>
                <a:ea typeface="+mn-ea"/>
                <a:cs typeface="+mn-cs"/>
              </a:rPr>
              <a:t>found the overall median hospital stay to be</a:t>
            </a:r>
          </a:p>
          <a:p>
            <a:r>
              <a:rPr lang="es-CO" sz="1200" kern="1200" dirty="0">
                <a:solidFill>
                  <a:schemeClr val="tx1"/>
                </a:solidFill>
                <a:effectLst/>
                <a:latin typeface="+mn-lt"/>
                <a:ea typeface="+mn-ea"/>
                <a:cs typeface="+mn-cs"/>
              </a:rPr>
              <a:t>3 days in the laparoscopic group and 10 days for the conventional open patients.</a:t>
            </a:r>
          </a:p>
          <a:p>
            <a:r>
              <a:rPr lang="es-CO" sz="1200" kern="1200" dirty="0">
                <a:solidFill>
                  <a:schemeClr val="tx1"/>
                </a:solidFill>
                <a:effectLst/>
                <a:latin typeface="+mn-lt"/>
                <a:ea typeface="+mn-ea"/>
                <a:cs typeface="+mn-cs"/>
              </a:rPr>
              <a:t>The median morbidity rate was 4.3% in the laparoscopically treated patients, which</a:t>
            </a:r>
          </a:p>
          <a:p>
            <a:r>
              <a:rPr lang="es-CO" sz="1200" kern="1200" dirty="0">
                <a:solidFill>
                  <a:schemeClr val="tx1"/>
                </a:solidFill>
                <a:effectLst/>
                <a:latin typeface="+mn-lt"/>
                <a:ea typeface="+mn-ea"/>
                <a:cs typeface="+mn-cs"/>
              </a:rPr>
              <a:t>was less than the 16.2% median morbidity rate in the open group. Although not</a:t>
            </a:r>
          </a:p>
          <a:p>
            <a:r>
              <a:rPr lang="es-CO" sz="1200" kern="1200" dirty="0">
                <a:solidFill>
                  <a:schemeClr val="tx1"/>
                </a:solidFill>
                <a:effectLst/>
                <a:latin typeface="+mn-lt"/>
                <a:ea typeface="+mn-ea"/>
                <a:cs typeface="+mn-cs"/>
              </a:rPr>
              <a:t>demonstrated in all studies, one area in which the laparoscopic PEH repair has</a:t>
            </a:r>
          </a:p>
          <a:p>
            <a:r>
              <a:rPr lang="es-CO" sz="1200" kern="1200" dirty="0">
                <a:solidFill>
                  <a:schemeClr val="tx1"/>
                </a:solidFill>
                <a:effectLst/>
                <a:latin typeface="+mn-lt"/>
                <a:ea typeface="+mn-ea"/>
                <a:cs typeface="+mn-cs"/>
              </a:rPr>
              <a:t>been shown to be less superior than the open repair is in recurrence rates. Thus, modifications</a:t>
            </a:r>
          </a:p>
          <a:p>
            <a:r>
              <a:rPr lang="es-CO" sz="1200" kern="1200" dirty="0">
                <a:solidFill>
                  <a:schemeClr val="tx1"/>
                </a:solidFill>
                <a:effectLst/>
                <a:latin typeface="+mn-lt"/>
                <a:ea typeface="+mn-ea"/>
                <a:cs typeface="+mn-cs"/>
              </a:rPr>
              <a:t>have been made to the technical aspects of this surgery in order to lower the</a:t>
            </a:r>
          </a:p>
          <a:p>
            <a:r>
              <a:rPr lang="es-CO" sz="1200" kern="1200" dirty="0">
                <a:solidFill>
                  <a:schemeClr val="tx1"/>
                </a:solidFill>
                <a:effectLst/>
                <a:latin typeface="+mn-lt"/>
                <a:ea typeface="+mn-ea"/>
                <a:cs typeface="+mn-cs"/>
              </a:rPr>
              <a:t>recurrence rates, some of which are controversial. These controversial techniques</a:t>
            </a:r>
          </a:p>
          <a:p>
            <a:r>
              <a:rPr lang="es-CO" sz="1200" kern="1200" dirty="0">
                <a:solidFill>
                  <a:schemeClr val="tx1"/>
                </a:solidFill>
                <a:effectLst/>
                <a:latin typeface="+mn-lt"/>
                <a:ea typeface="+mn-ea"/>
                <a:cs typeface="+mn-cs"/>
              </a:rPr>
              <a:t>include topics such as complete removal of the hernia sac, the need to perform an</a:t>
            </a:r>
          </a:p>
          <a:p>
            <a:r>
              <a:rPr lang="es-CO" sz="1200" kern="1200" dirty="0">
                <a:solidFill>
                  <a:schemeClr val="tx1"/>
                </a:solidFill>
                <a:effectLst/>
                <a:latin typeface="+mn-lt"/>
                <a:ea typeface="+mn-ea"/>
                <a:cs typeface="+mn-cs"/>
              </a:rPr>
              <a:t>antireflux procedure, placement of a gastrostomy tube or gastropexy, or the use of</a:t>
            </a:r>
          </a:p>
          <a:p>
            <a:r>
              <a:rPr lang="es-CO" sz="1200" kern="1200" dirty="0">
                <a:solidFill>
                  <a:schemeClr val="tx1"/>
                </a:solidFill>
                <a:effectLst/>
                <a:latin typeface="+mn-lt"/>
                <a:ea typeface="+mn-ea"/>
                <a:cs typeface="+mn-cs"/>
              </a:rPr>
              <a:t>mesh (and which type is best) to reinforce the cruroplasty.</a:t>
            </a: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19</a:t>
            </a:fld>
            <a:endParaRPr lang="es-CO"/>
          </a:p>
        </p:txBody>
      </p:sp>
    </p:spTree>
    <p:extLst>
      <p:ext uri="{BB962C8B-B14F-4D97-AF65-F5344CB8AC3E}">
        <p14:creationId xmlns:p14="http://schemas.microsoft.com/office/powerpoint/2010/main" val="502531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El manejo quirúrgico de hernias hiatales se asocia, en general, con una tasa de éxito alrededor del 80-85%, que se logra por un adecuado control de los síntomas y una mejoría en la calidad de vida a largo plazo</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20</a:t>
            </a:fld>
            <a:endParaRPr lang="es-CO"/>
          </a:p>
        </p:txBody>
      </p:sp>
    </p:spTree>
    <p:extLst>
      <p:ext uri="{BB962C8B-B14F-4D97-AF65-F5344CB8AC3E}">
        <p14:creationId xmlns:p14="http://schemas.microsoft.com/office/powerpoint/2010/main" val="3732540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Curvatura mayor sobre la menor.</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22</a:t>
            </a:fld>
            <a:endParaRPr lang="es-CO"/>
          </a:p>
        </p:txBody>
      </p:sp>
    </p:spTree>
    <p:extLst>
      <p:ext uri="{BB962C8B-B14F-4D97-AF65-F5344CB8AC3E}">
        <p14:creationId xmlns:p14="http://schemas.microsoft.com/office/powerpoint/2010/main" val="1500368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200" kern="1200" dirty="0">
                <a:solidFill>
                  <a:schemeClr val="tx1"/>
                </a:solidFill>
                <a:effectLst/>
                <a:latin typeface="+mn-lt"/>
                <a:ea typeface="+mn-ea"/>
                <a:cs typeface="+mn-cs"/>
              </a:rPr>
              <a:t>The term organoaxial</a:t>
            </a:r>
          </a:p>
          <a:p>
            <a:r>
              <a:rPr lang="es-CO" sz="1200" kern="1200" dirty="0">
                <a:solidFill>
                  <a:schemeClr val="tx1"/>
                </a:solidFill>
                <a:effectLst/>
                <a:latin typeface="+mn-lt"/>
                <a:ea typeface="+mn-ea"/>
                <a:cs typeface="+mn-cs"/>
              </a:rPr>
              <a:t>volvulus refers to rotation of the stomach upward around</a:t>
            </a:r>
          </a:p>
          <a:p>
            <a:r>
              <a:rPr lang="es-CO" sz="1200" kern="1200" dirty="0">
                <a:solidFill>
                  <a:schemeClr val="tx1"/>
                </a:solidFill>
                <a:effectLst/>
                <a:latin typeface="+mn-lt"/>
                <a:ea typeface="+mn-ea"/>
                <a:cs typeface="+mn-cs"/>
              </a:rPr>
              <a:t>its long axis—a line connecting the cardia with the pylorus. In</a:t>
            </a:r>
          </a:p>
          <a:p>
            <a:r>
              <a:rPr lang="es-CO" sz="1200" kern="1200" dirty="0">
                <a:solidFill>
                  <a:schemeClr val="tx1"/>
                </a:solidFill>
                <a:effectLst/>
                <a:latin typeface="+mn-lt"/>
                <a:ea typeface="+mn-ea"/>
                <a:cs typeface="+mn-cs"/>
              </a:rPr>
              <a:t>this condition, the antrum moves from an inferior to superior</a:t>
            </a:r>
          </a:p>
          <a:p>
            <a:r>
              <a:rPr lang="es-CO" sz="1200" kern="1200" dirty="0">
                <a:solidFill>
                  <a:schemeClr val="tx1"/>
                </a:solidFill>
                <a:effectLst/>
                <a:latin typeface="+mn-lt"/>
                <a:ea typeface="+mn-ea"/>
                <a:cs typeface="+mn-cs"/>
              </a:rPr>
              <a:t>position, with the intrathoracic stomach located in the right</a:t>
            </a:r>
          </a:p>
          <a:p>
            <a:r>
              <a:rPr lang="es-CO" sz="1200" kern="1200" dirty="0">
                <a:solidFill>
                  <a:schemeClr val="tx1"/>
                </a:solidFill>
                <a:effectLst/>
                <a:latin typeface="+mn-lt"/>
                <a:ea typeface="+mn-ea"/>
                <a:cs typeface="+mn-cs"/>
              </a:rPr>
              <a:t>hemithorax. In mesenteroaxial volvulus, however, the stomach</a:t>
            </a:r>
          </a:p>
          <a:p>
            <a:r>
              <a:rPr lang="es-CO" sz="1200" kern="1200" dirty="0">
                <a:solidFill>
                  <a:schemeClr val="tx1"/>
                </a:solidFill>
                <a:effectLst/>
                <a:latin typeface="+mn-lt"/>
                <a:ea typeface="+mn-ea"/>
                <a:cs typeface="+mn-cs"/>
              </a:rPr>
              <a:t>rotates from right to left or left to right about the long axis of</a:t>
            </a:r>
          </a:p>
          <a:p>
            <a:r>
              <a:rPr lang="es-CO" sz="1200" kern="1200" dirty="0">
                <a:solidFill>
                  <a:schemeClr val="tx1"/>
                </a:solidFill>
                <a:effectLst/>
                <a:latin typeface="+mn-lt"/>
                <a:ea typeface="+mn-ea"/>
                <a:cs typeface="+mn-cs"/>
              </a:rPr>
              <a:t>the gastrohepatic omentum (a line connecting the middle of</a:t>
            </a:r>
          </a:p>
          <a:p>
            <a:r>
              <a:rPr lang="es-CO" sz="1200" kern="1200" dirty="0">
                <a:solidFill>
                  <a:schemeClr val="tx1"/>
                </a:solidFill>
                <a:effectLst/>
                <a:latin typeface="+mn-lt"/>
                <a:ea typeface="+mn-ea"/>
                <a:cs typeface="+mn-cs"/>
              </a:rPr>
              <a:t>the lesser curvature with the middle of the greater curvature),</a:t>
            </a:r>
          </a:p>
          <a:p>
            <a:r>
              <a:rPr lang="es-CO" sz="1200" kern="1200" dirty="0">
                <a:solidFill>
                  <a:schemeClr val="tx1"/>
                </a:solidFill>
                <a:effectLst/>
                <a:latin typeface="+mn-lt"/>
                <a:ea typeface="+mn-ea"/>
                <a:cs typeface="+mn-cs"/>
              </a:rPr>
              <a:t>with the intrathoracic stomach usually located in the left</a:t>
            </a:r>
          </a:p>
          <a:p>
            <a:r>
              <a:rPr lang="es-CO" sz="1200" kern="1200" dirty="0">
                <a:solidFill>
                  <a:schemeClr val="tx1"/>
                </a:solidFill>
                <a:effectLst/>
                <a:latin typeface="+mn-lt"/>
                <a:ea typeface="+mn-ea"/>
                <a:cs typeface="+mn-cs"/>
              </a:rPr>
              <a:t>hemithorax.</a:t>
            </a:r>
          </a:p>
          <a:p>
            <a:endParaRPr lang="es-CO" sz="1200" kern="1200" dirty="0">
              <a:solidFill>
                <a:schemeClr val="tx1"/>
              </a:solidFill>
              <a:effectLst/>
              <a:latin typeface="+mn-lt"/>
              <a:ea typeface="+mn-ea"/>
              <a:cs typeface="+mn-cs"/>
            </a:endParaRPr>
          </a:p>
          <a:p>
            <a:r>
              <a:rPr lang="es-CO" sz="1200" kern="1200" dirty="0">
                <a:solidFill>
                  <a:schemeClr val="tx1"/>
                </a:solidFill>
                <a:effectLst/>
                <a:latin typeface="+mn-lt"/>
                <a:ea typeface="+mn-ea"/>
                <a:cs typeface="+mn-cs"/>
              </a:rPr>
              <a:t>Tipo I organoaxial59% casos II Mesenterico axial 29% IIICombinado 2% IV indeterminado 10%</a:t>
            </a: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23</a:t>
            </a:fld>
            <a:endParaRPr lang="es-CO"/>
          </a:p>
        </p:txBody>
      </p:sp>
    </p:spTree>
    <p:extLst>
      <p:ext uri="{BB962C8B-B14F-4D97-AF65-F5344CB8AC3E}">
        <p14:creationId xmlns:p14="http://schemas.microsoft.com/office/powerpoint/2010/main" val="212311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Cephalad migration of the gastroesophageal junction may result from weakening of the phrenoesophageal ligament. Depletion of elastin 1 3, 4 5 6 7 8 7 10, 11, 12 13 2/23 fibers leads to stretching of the ligament and proximal displacement of the gastroesophageal junction . Most cases of hiatal hernia are acquired rather than congenital, though familial clustering has been reported and in a very small number of cases, multifactorial inheritance may play a part</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4</a:t>
            </a:fld>
            <a:endParaRPr lang="es-CO"/>
          </a:p>
        </p:txBody>
      </p:sp>
    </p:spTree>
    <p:extLst>
      <p:ext uri="{BB962C8B-B14F-4D97-AF65-F5344CB8AC3E}">
        <p14:creationId xmlns:p14="http://schemas.microsoft.com/office/powerpoint/2010/main" val="3154225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6</a:t>
            </a:fld>
            <a:endParaRPr lang="es-CO"/>
          </a:p>
        </p:txBody>
      </p:sp>
    </p:spTree>
    <p:extLst>
      <p:ext uri="{BB962C8B-B14F-4D97-AF65-F5344CB8AC3E}">
        <p14:creationId xmlns:p14="http://schemas.microsoft.com/office/powerpoint/2010/main" val="2287412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Tipo 1 No hay cambios en el eje gasttico. Cerca al 95%. Aumenta con la edad. Membrana frenoesofágica fija la UGE en el abdomen</a:t>
            </a:r>
          </a:p>
          <a:p>
            <a:r>
              <a:rPr lang="es-CO" dirty="0"/>
              <a:t>Tipo 2: UGE en posición normal, por preservación del ligamento frenoesofágico posterior. </a:t>
            </a:r>
          </a:p>
          <a:p>
            <a:endParaRPr lang="es-CO" dirty="0"/>
          </a:p>
          <a:p>
            <a:r>
              <a:rPr lang="es-CO" dirty="0"/>
              <a:t>De las hernias realmente paraesofágicas el 90% son III, menos frecuentes tipo II</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7</a:t>
            </a:fld>
            <a:endParaRPr lang="es-CO"/>
          </a:p>
        </p:txBody>
      </p:sp>
    </p:spTree>
    <p:extLst>
      <p:ext uri="{BB962C8B-B14F-4D97-AF65-F5344CB8AC3E}">
        <p14:creationId xmlns:p14="http://schemas.microsoft.com/office/powerpoint/2010/main" val="213244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200" kern="1200" dirty="0">
                <a:solidFill>
                  <a:schemeClr val="tx1"/>
                </a:solidFill>
                <a:effectLst/>
                <a:latin typeface="+mn-lt"/>
                <a:ea typeface="+mn-ea"/>
                <a:cs typeface="+mn-cs"/>
              </a:rPr>
              <a:t>These problems may be seen in patients who present with obstructive symptoms of</a:t>
            </a:r>
          </a:p>
          <a:p>
            <a:r>
              <a:rPr lang="es-CO" sz="1200" kern="1200" dirty="0">
                <a:solidFill>
                  <a:schemeClr val="tx1"/>
                </a:solidFill>
                <a:effectLst/>
                <a:latin typeface="+mn-lt"/>
                <a:ea typeface="+mn-ea"/>
                <a:cs typeface="+mn-cs"/>
              </a:rPr>
              <a:t>new-onset dysphagia, chest pain, and early satiety.</a:t>
            </a: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9</a:t>
            </a:fld>
            <a:endParaRPr lang="es-CO"/>
          </a:p>
        </p:txBody>
      </p:sp>
    </p:spTree>
    <p:extLst>
      <p:ext uri="{BB962C8B-B14F-4D97-AF65-F5344CB8AC3E}">
        <p14:creationId xmlns:p14="http://schemas.microsoft.com/office/powerpoint/2010/main" val="3062786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¿La unión gastroesofágica se encuentra por encima del hiato?</a:t>
            </a:r>
          </a:p>
          <a:p>
            <a:r>
              <a:rPr lang="es-CO" dirty="0"/>
              <a:t>¿El estómago o alguna otra víscera se encuentra herniado?</a:t>
            </a: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10</a:t>
            </a:fld>
            <a:endParaRPr lang="es-CO"/>
          </a:p>
        </p:txBody>
      </p:sp>
    </p:spTree>
    <p:extLst>
      <p:ext uri="{BB962C8B-B14F-4D97-AF65-F5344CB8AC3E}">
        <p14:creationId xmlns:p14="http://schemas.microsoft.com/office/powerpoint/2010/main" val="3449468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200" b="0" i="0" kern="1200" dirty="0">
                <a:solidFill>
                  <a:schemeClr val="tx1"/>
                </a:solidFill>
                <a:effectLst/>
                <a:latin typeface="+mn-lt"/>
                <a:ea typeface="+mn-ea"/>
                <a:cs typeface="+mn-cs"/>
              </a:rPr>
              <a:t>focal fat collection in the middle mediastinum</a:t>
            </a:r>
          </a:p>
          <a:p>
            <a:pPr lvl="1"/>
            <a:r>
              <a:rPr lang="es-CO" sz="1200" b="0" i="0" kern="1200" dirty="0">
                <a:solidFill>
                  <a:schemeClr val="tx1"/>
                </a:solidFill>
                <a:effectLst/>
                <a:latin typeface="+mn-lt"/>
                <a:ea typeface="+mn-ea"/>
                <a:cs typeface="+mn-cs"/>
              </a:rPr>
              <a:t>omentum herniates through the phrenico-esophageal ligament</a:t>
            </a:r>
          </a:p>
          <a:p>
            <a:pPr lvl="1"/>
            <a:r>
              <a:rPr lang="es-CO" sz="1200" b="0" i="0" kern="1200" dirty="0">
                <a:solidFill>
                  <a:schemeClr val="tx1"/>
                </a:solidFill>
                <a:effectLst/>
                <a:latin typeface="+mn-lt"/>
                <a:ea typeface="+mn-ea"/>
                <a:cs typeface="+mn-cs"/>
              </a:rPr>
              <a:t>may see an increase in the fat surrounding the distal esophagus</a:t>
            </a:r>
          </a:p>
          <a:p>
            <a:r>
              <a:rPr lang="es-CO" sz="1200" b="0" i="0" kern="1200" dirty="0">
                <a:solidFill>
                  <a:schemeClr val="tx1"/>
                </a:solidFill>
                <a:effectLst/>
                <a:latin typeface="+mn-lt"/>
                <a:ea typeface="+mn-ea"/>
                <a:cs typeface="+mn-cs"/>
              </a:rPr>
              <a:t>para-esophageal hernia through a widened esophageal hiatus</a:t>
            </a:r>
          </a:p>
          <a:p>
            <a:pPr lvl="1"/>
            <a:r>
              <a:rPr lang="es-CO" sz="1200" b="0" i="0" kern="1200" dirty="0">
                <a:solidFill>
                  <a:schemeClr val="tx1"/>
                </a:solidFill>
                <a:effectLst/>
                <a:latin typeface="+mn-lt"/>
                <a:ea typeface="+mn-ea"/>
                <a:cs typeface="+mn-cs"/>
              </a:rPr>
              <a:t>visualize contents, size, orientation of herniated stomach within the lower thorax</a:t>
            </a:r>
          </a:p>
          <a:p>
            <a:pPr lvl="1"/>
            <a:r>
              <a:rPr lang="es-CO" sz="1200" b="0" i="0" kern="1200" dirty="0">
                <a:solidFill>
                  <a:schemeClr val="tx1"/>
                </a:solidFill>
                <a:effectLst/>
                <a:latin typeface="+mn-lt"/>
                <a:ea typeface="+mn-ea"/>
                <a:cs typeface="+mn-cs"/>
              </a:rPr>
              <a:t>herniated contents lie adjacent to the esophagus</a:t>
            </a:r>
          </a:p>
          <a:p>
            <a:r>
              <a:rPr lang="es-CO" sz="1200" b="0" i="0" kern="1200" dirty="0">
                <a:solidFill>
                  <a:schemeClr val="tx1"/>
                </a:solidFill>
                <a:effectLst/>
                <a:latin typeface="+mn-lt"/>
                <a:ea typeface="+mn-ea"/>
                <a:cs typeface="+mn-cs"/>
              </a:rPr>
              <a:t>widening of esophageal hiatus</a:t>
            </a:r>
          </a:p>
          <a:p>
            <a:pPr lvl="1"/>
            <a:r>
              <a:rPr lang="es-CO" sz="1200" b="0" i="0" kern="1200" dirty="0">
                <a:solidFill>
                  <a:schemeClr val="tx1"/>
                </a:solidFill>
                <a:effectLst/>
                <a:latin typeface="+mn-lt"/>
                <a:ea typeface="+mn-ea"/>
                <a:cs typeface="+mn-cs"/>
              </a:rPr>
              <a:t>dehiscence of diaphragmatic crura (&gt;15 mm): increased distance between crura and esophageal wall</a:t>
            </a:r>
          </a:p>
          <a:p>
            <a:endParaRPr lang="es-CO" dirty="0"/>
          </a:p>
        </p:txBody>
      </p:sp>
      <p:sp>
        <p:nvSpPr>
          <p:cNvPr id="4" name="Marcador de número de diapositiva 3"/>
          <p:cNvSpPr>
            <a:spLocks noGrp="1"/>
          </p:cNvSpPr>
          <p:nvPr>
            <p:ph type="sldNum" sz="quarter" idx="5"/>
          </p:nvPr>
        </p:nvSpPr>
        <p:spPr/>
        <p:txBody>
          <a:bodyPr/>
          <a:lstStyle/>
          <a:p>
            <a:fld id="{6FF26819-AD3E-8C46-B8AB-8E8718A09EF7}" type="slidenum">
              <a:rPr lang="es-CO" smtClean="0"/>
              <a:t>11</a:t>
            </a:fld>
            <a:endParaRPr lang="es-CO"/>
          </a:p>
        </p:txBody>
      </p:sp>
    </p:spTree>
    <p:extLst>
      <p:ext uri="{BB962C8B-B14F-4D97-AF65-F5344CB8AC3E}">
        <p14:creationId xmlns:p14="http://schemas.microsoft.com/office/powerpoint/2010/main" val="1121289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When barium studies are performed on patients with giant hiatal hernias (i.e., hernias containing 50% or more of the stomach), the weight of the barium may cause the gastric fundus to droop inferiorly beneath the herniated gastric body, especially in the upright position, producing a distinctive radiographic appearance, also known as a floppy fundus (Fig. 26-10).38 These patients may develop symptoms such as postprandial pain, early satiety, nausea, retching, and vomiting because of the mechanical effect of ingested food and liquids pooling in the floppy fundus or because of subsequent traction on the stomach, which impedes emptying of the hernia.38 Because symptoms result from distortion of the gastric anatomy, these symptoms usually resolve only after surgical repair of the hernia.3</a:t>
            </a:r>
          </a:p>
          <a:p>
            <a:endParaRPr lang="es-CO" dirty="0"/>
          </a:p>
          <a:p>
            <a:r>
              <a:rPr lang="es-CO" dirty="0"/>
              <a:t>Ddx: Volvulo organoaxial. A giant hiatal hernia associated with a floppy fundus can be mistaken on barium studies for an organoaxial gastric volvulus, a potentially life-threatening condition because of the risk of incarceration, strangulation, and infarction of the affected stomach (see Chapter 34).36,39,40 In organoaxial gastric volvulus, however, most or all of the stomach herniates above the diaphragm into the lower thorax, with the greater curvature of the stomach rotated above the lesser curvature, producing a so-called upside-down intrathoracic stomach.41,42 In contrast, normal anatomic relationships are preserved in patients with a floppy fundus.</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13</a:t>
            </a:fld>
            <a:endParaRPr lang="es-CO"/>
          </a:p>
        </p:txBody>
      </p:sp>
    </p:spTree>
    <p:extLst>
      <p:ext uri="{BB962C8B-B14F-4D97-AF65-F5344CB8AC3E}">
        <p14:creationId xmlns:p14="http://schemas.microsoft.com/office/powerpoint/2010/main" val="2693378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In patients with a paraesophageal hernia, a variable portion of the stomach herniates through the esophageal hiatus of the diaphragm into the chest alongside the distal esophagus while the cardia retains its normal position below the diaphragm. This type of hernia is thought to occur through an unusually large defect in the phrenoesophageal membrane that progressively increases in size with age.36 Paraesophageal hernias therefore develop primarily in older adults (i.e., patients &gt; 70 years of age). Less frequently, these hernias may occur as a result of blunt trauma (e.g., automobile accidents) to the chest or abdomen in patients of any age</a:t>
            </a:r>
          </a:p>
          <a:p>
            <a:endParaRPr lang="es-CO" dirty="0"/>
          </a:p>
          <a:p>
            <a:r>
              <a:rPr lang="es-CO" dirty="0"/>
              <a:t>Rara vez asociadas con ERGE. Aumenta riesgo de complicaciones, siempre indicación quirurgica aún asì sean asintomáticos</a:t>
            </a:r>
          </a:p>
        </p:txBody>
      </p:sp>
      <p:sp>
        <p:nvSpPr>
          <p:cNvPr id="4" name="Marcador de número de diapositiva 3"/>
          <p:cNvSpPr>
            <a:spLocks noGrp="1"/>
          </p:cNvSpPr>
          <p:nvPr>
            <p:ph type="sldNum" sz="quarter" idx="5"/>
          </p:nvPr>
        </p:nvSpPr>
        <p:spPr/>
        <p:txBody>
          <a:bodyPr/>
          <a:lstStyle/>
          <a:p>
            <a:fld id="{6FF26819-AD3E-8C46-B8AB-8E8718A09EF7}" type="slidenum">
              <a:rPr lang="es-CO" smtClean="0"/>
              <a:t>14</a:t>
            </a:fld>
            <a:endParaRPr lang="es-CO"/>
          </a:p>
        </p:txBody>
      </p:sp>
    </p:spTree>
    <p:extLst>
      <p:ext uri="{BB962C8B-B14F-4D97-AF65-F5344CB8AC3E}">
        <p14:creationId xmlns:p14="http://schemas.microsoft.com/office/powerpoint/2010/main" val="511630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FE37DF-EC54-4263-8F2E-675F09D36E3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dirty="0"/>
          </a:p>
        </p:txBody>
      </p:sp>
      <p:sp>
        <p:nvSpPr>
          <p:cNvPr id="3" name="Subtítulo 2">
            <a:extLst>
              <a:ext uri="{FF2B5EF4-FFF2-40B4-BE49-F238E27FC236}">
                <a16:creationId xmlns:a16="http://schemas.microsoft.com/office/drawing/2014/main" id="{9AE48E76-FA62-4A64-B559-E0990333E4A9}"/>
              </a:ext>
            </a:extLst>
          </p:cNvPr>
          <p:cNvSpPr>
            <a:spLocks noGrp="1"/>
          </p:cNvSpPr>
          <p:nvPr>
            <p:ph type="subTitle" idx="1"/>
          </p:nvPr>
        </p:nvSpPr>
        <p:spPr>
          <a:xfrm>
            <a:off x="4038600" y="3602038"/>
            <a:ext cx="66294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73FB237-85B5-4E59-B1F1-B12705287A2F}"/>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D9D8A0BE-4588-4000-BB99-7E87239B1C1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62783A1-00AF-4EC7-A6EC-7F5166052D80}"/>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118441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129AD-ECE5-474A-B387-D1DB95CB4CD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B7BA0B1-5703-4417-8EBC-2B452AB8834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ECDD7C9-0917-4A0B-B8A9-9E5FB50DA9F0}"/>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0611FD9F-47C6-487B-ADEA-D7CBC8BA32D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4879742-8F91-422B-ACE1-ECE7A8713263}"/>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81124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9709C36-9BD2-4D6A-BAFE-594FC6E00FB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947868E-B92C-4F91-9B8A-C374BE835A43}"/>
              </a:ext>
            </a:extLst>
          </p:cNvPr>
          <p:cNvSpPr>
            <a:spLocks noGrp="1"/>
          </p:cNvSpPr>
          <p:nvPr>
            <p:ph type="body" orient="vert" idx="1"/>
          </p:nvPr>
        </p:nvSpPr>
        <p:spPr>
          <a:xfrm>
            <a:off x="4457698" y="365125"/>
            <a:ext cx="4114801"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F300ABA-6F60-480A-91BE-73DEB6CCFD54}"/>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078D68B3-2C5D-4908-94A6-5DDD186B62F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273D45F-3A7A-45C9-9A79-640C4410A74E}"/>
              </a:ext>
            </a:extLst>
          </p:cNvPr>
          <p:cNvSpPr>
            <a:spLocks noGrp="1"/>
          </p:cNvSpPr>
          <p:nvPr>
            <p:ph type="sldNum" sz="quarter" idx="12"/>
          </p:nvPr>
        </p:nvSpPr>
        <p:spPr/>
        <p:txBody>
          <a:bodyPr/>
          <a:lstStyle/>
          <a:p>
            <a:fld id="{431D272E-22B4-4842-A92D-C1162CC2D56B}" type="slidenum">
              <a:rPr lang="es-CO" smtClean="0"/>
              <a:t>‹Nº›</a:t>
            </a:fld>
            <a:endParaRPr lang="es-CO"/>
          </a:p>
        </p:txBody>
      </p:sp>
      <p:sp>
        <p:nvSpPr>
          <p:cNvPr id="9" name="Marcador de texto vertical 2">
            <a:extLst>
              <a:ext uri="{FF2B5EF4-FFF2-40B4-BE49-F238E27FC236}">
                <a16:creationId xmlns:a16="http://schemas.microsoft.com/office/drawing/2014/main" id="{B82BB312-C856-43C9-8F5C-0C179D08EDB8}"/>
              </a:ext>
            </a:extLst>
          </p:cNvPr>
          <p:cNvSpPr>
            <a:spLocks noGrp="1"/>
          </p:cNvSpPr>
          <p:nvPr>
            <p:ph type="body" orient="vert" idx="13"/>
          </p:nvPr>
        </p:nvSpPr>
        <p:spPr>
          <a:xfrm>
            <a:off x="342897" y="365125"/>
            <a:ext cx="4114801" cy="370991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val="4104946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3273513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360FF4FE-A9E8-5048-BD2B-41950E4C6446}" type="datetimeFigureOut">
              <a:rPr lang="es-CO" smtClean="0"/>
              <a:t>7/05/2021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100363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0AB230-510B-46BA-A458-30415A4476DB}"/>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0852972-705E-4EE7-8C92-A2ECFCE604A5}"/>
              </a:ext>
            </a:extLst>
          </p:cNvPr>
          <p:cNvSpPr>
            <a:spLocks noGrp="1"/>
          </p:cNvSpPr>
          <p:nvPr>
            <p:ph idx="1"/>
          </p:nvPr>
        </p:nvSpPr>
        <p:spPr>
          <a:xfrm>
            <a:off x="685801" y="1825625"/>
            <a:ext cx="10667997" cy="2090392"/>
          </a:xfrm>
        </p:spPr>
        <p:txBody>
          <a:bodyPr/>
          <a:lstStyle>
            <a:lvl1pPr>
              <a:defRPr sz="2000"/>
            </a:lvl1pPr>
            <a:lvl2pPr>
              <a:defRPr sz="2000"/>
            </a:lvl2pPr>
            <a:lvl3pPr>
              <a:defRPr sz="2000"/>
            </a:lvl3pPr>
            <a:lvl4pPr>
              <a:defRPr sz="2000"/>
            </a:lvl4pPr>
            <a:lvl5pPr>
              <a:defRPr sz="20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dirty="0"/>
          </a:p>
        </p:txBody>
      </p:sp>
      <p:sp>
        <p:nvSpPr>
          <p:cNvPr id="4" name="Marcador de fecha 3">
            <a:extLst>
              <a:ext uri="{FF2B5EF4-FFF2-40B4-BE49-F238E27FC236}">
                <a16:creationId xmlns:a16="http://schemas.microsoft.com/office/drawing/2014/main" id="{647B5BA6-96B9-4621-B526-119BBB5FAA0C}"/>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768D5DBF-74C2-43DA-BA08-F929BB9B229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388F0D5-E917-4FE5-8E29-10C8AAF764BB}"/>
              </a:ext>
            </a:extLst>
          </p:cNvPr>
          <p:cNvSpPr>
            <a:spLocks noGrp="1"/>
          </p:cNvSpPr>
          <p:nvPr>
            <p:ph type="sldNum" sz="quarter" idx="12"/>
          </p:nvPr>
        </p:nvSpPr>
        <p:spPr/>
        <p:txBody>
          <a:bodyPr/>
          <a:lstStyle/>
          <a:p>
            <a:fld id="{431D272E-22B4-4842-A92D-C1162CC2D56B}" type="slidenum">
              <a:rPr lang="es-CO" smtClean="0"/>
              <a:t>‹Nº›</a:t>
            </a:fld>
            <a:endParaRPr lang="es-CO"/>
          </a:p>
        </p:txBody>
      </p:sp>
      <p:sp>
        <p:nvSpPr>
          <p:cNvPr id="9" name="Marcador de contenido 2">
            <a:extLst>
              <a:ext uri="{FF2B5EF4-FFF2-40B4-BE49-F238E27FC236}">
                <a16:creationId xmlns:a16="http://schemas.microsoft.com/office/drawing/2014/main" id="{812CB0F7-CC93-4978-8EAB-608B0E4AA3AF}"/>
              </a:ext>
            </a:extLst>
          </p:cNvPr>
          <p:cNvSpPr>
            <a:spLocks noGrp="1"/>
          </p:cNvSpPr>
          <p:nvPr>
            <p:ph idx="13"/>
          </p:nvPr>
        </p:nvSpPr>
        <p:spPr>
          <a:xfrm>
            <a:off x="4669654" y="3916017"/>
            <a:ext cx="6684145" cy="241334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val="295770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F1A1B7-772D-4D75-892B-27B117D804CA}"/>
              </a:ext>
            </a:extLst>
          </p:cNvPr>
          <p:cNvSpPr>
            <a:spLocks noGrp="1"/>
          </p:cNvSpPr>
          <p:nvPr>
            <p:ph type="title"/>
          </p:nvPr>
        </p:nvSpPr>
        <p:spPr>
          <a:xfrm>
            <a:off x="831850" y="1709738"/>
            <a:ext cx="10515600" cy="1957801"/>
          </a:xfrm>
        </p:spPr>
        <p:txBody>
          <a:bodyPr anchor="b"/>
          <a:lstStyle>
            <a:lvl1pPr>
              <a:defRPr sz="6000"/>
            </a:lvl1pPr>
          </a:lstStyle>
          <a:p>
            <a:r>
              <a:rPr lang="es-ES"/>
              <a:t>Haga clic para modificar el estilo de título del patrón</a:t>
            </a:r>
            <a:endParaRPr lang="es-CO" dirty="0"/>
          </a:p>
        </p:txBody>
      </p:sp>
      <p:sp>
        <p:nvSpPr>
          <p:cNvPr id="3" name="Marcador de texto 2">
            <a:extLst>
              <a:ext uri="{FF2B5EF4-FFF2-40B4-BE49-F238E27FC236}">
                <a16:creationId xmlns:a16="http://schemas.microsoft.com/office/drawing/2014/main" id="{FF9B326C-5AAD-4A5D-9296-5664DBF19386}"/>
              </a:ext>
            </a:extLst>
          </p:cNvPr>
          <p:cNvSpPr>
            <a:spLocks noGrp="1"/>
          </p:cNvSpPr>
          <p:nvPr>
            <p:ph type="body" idx="1"/>
          </p:nvPr>
        </p:nvSpPr>
        <p:spPr>
          <a:xfrm>
            <a:off x="4313582" y="3675063"/>
            <a:ext cx="7040217" cy="1500187"/>
          </a:xfrm>
        </p:spPr>
        <p:txBody>
          <a:bodyPr/>
          <a:lstStyle>
            <a:lvl1pPr marL="0" indent="0">
              <a:buNone/>
              <a:defRPr sz="2400">
                <a:solidFill>
                  <a:srgbClr val="152B48"/>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FC6101B-76EA-4336-A5AF-59DE7ADA5256}"/>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C232D21D-9C42-4277-85E1-AB84A87F074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75D6901-65A5-489B-8A2A-AC46A185E954}"/>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413723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D94B4E-5A7E-47AC-84D3-3F40ADCCB1EA}"/>
              </a:ext>
            </a:extLst>
          </p:cNvPr>
          <p:cNvSpPr>
            <a:spLocks noGrp="1"/>
          </p:cNvSpPr>
          <p:nvPr>
            <p:ph type="title"/>
          </p:nvPr>
        </p:nvSpPr>
        <p:spPr/>
        <p:txBody>
          <a:bodyPr/>
          <a:lstStyle/>
          <a:p>
            <a:r>
              <a:rPr lang="es-ES"/>
              <a:t>Haga clic para modificar el estilo de título del patrón</a:t>
            </a:r>
            <a:endParaRPr lang="es-CO"/>
          </a:p>
        </p:txBody>
      </p:sp>
      <p:sp>
        <p:nvSpPr>
          <p:cNvPr id="4" name="Marcador de contenido 3">
            <a:extLst>
              <a:ext uri="{FF2B5EF4-FFF2-40B4-BE49-F238E27FC236}">
                <a16:creationId xmlns:a16="http://schemas.microsoft.com/office/drawing/2014/main" id="{94D664EE-6701-4718-9054-5109FF57E41A}"/>
              </a:ext>
            </a:extLst>
          </p:cNvPr>
          <p:cNvSpPr>
            <a:spLocks noGrp="1"/>
          </p:cNvSpPr>
          <p:nvPr>
            <p:ph sz="half" idx="2"/>
          </p:nvPr>
        </p:nvSpPr>
        <p:spPr>
          <a:xfrm>
            <a:off x="4591878" y="1825625"/>
            <a:ext cx="6761922"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1749F008-5191-4482-9476-FAD016A650DE}"/>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6" name="Marcador de pie de página 5">
            <a:extLst>
              <a:ext uri="{FF2B5EF4-FFF2-40B4-BE49-F238E27FC236}">
                <a16:creationId xmlns:a16="http://schemas.microsoft.com/office/drawing/2014/main" id="{2D374705-EC7E-43CD-A8BA-700FE6E243F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298F706-3B1B-4FF9-88B2-38308E9FDEAD}"/>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298745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359AB5-B49C-4FFE-8A17-CE1143B3AA5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dirty="0"/>
          </a:p>
        </p:txBody>
      </p:sp>
      <p:sp>
        <p:nvSpPr>
          <p:cNvPr id="5" name="Marcador de texto 4">
            <a:extLst>
              <a:ext uri="{FF2B5EF4-FFF2-40B4-BE49-F238E27FC236}">
                <a16:creationId xmlns:a16="http://schemas.microsoft.com/office/drawing/2014/main" id="{374D0541-6456-44EA-8EDE-0DA35BC4BE16}"/>
              </a:ext>
            </a:extLst>
          </p:cNvPr>
          <p:cNvSpPr>
            <a:spLocks noGrp="1"/>
          </p:cNvSpPr>
          <p:nvPr>
            <p:ph type="body" sz="quarter" idx="3"/>
          </p:nvPr>
        </p:nvSpPr>
        <p:spPr>
          <a:xfrm>
            <a:off x="4562061" y="1681163"/>
            <a:ext cx="6793327"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CD6A3DD-A066-4224-8516-F51699A7A42D}"/>
              </a:ext>
            </a:extLst>
          </p:cNvPr>
          <p:cNvSpPr>
            <a:spLocks noGrp="1"/>
          </p:cNvSpPr>
          <p:nvPr>
            <p:ph sz="quarter" idx="4"/>
          </p:nvPr>
        </p:nvSpPr>
        <p:spPr>
          <a:xfrm>
            <a:off x="4562061" y="2505075"/>
            <a:ext cx="679332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25B1CEC8-2EE5-4FC9-94AA-7C888ABF70E2}"/>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8" name="Marcador de pie de página 7">
            <a:extLst>
              <a:ext uri="{FF2B5EF4-FFF2-40B4-BE49-F238E27FC236}">
                <a16:creationId xmlns:a16="http://schemas.microsoft.com/office/drawing/2014/main" id="{5B828688-3403-4A3E-BE99-690BD45BAE3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7F64CFD-C2A2-4388-BBFA-BD36C2F25EF9}"/>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3070462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45552E-E0E0-4B03-B999-37BDBB2B769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8ED610B-0321-476E-9BDD-9AF9E1F64A95}"/>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4" name="Marcador de pie de página 3">
            <a:extLst>
              <a:ext uri="{FF2B5EF4-FFF2-40B4-BE49-F238E27FC236}">
                <a16:creationId xmlns:a16="http://schemas.microsoft.com/office/drawing/2014/main" id="{B94B43B3-517F-4151-8DE4-861C3C25DF2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C0816D1-42B2-40D3-B7F5-3134B038E7DB}"/>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3869016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9101B7F-8231-49AA-9066-E09F3127EEE9}"/>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3" name="Marcador de pie de página 2">
            <a:extLst>
              <a:ext uri="{FF2B5EF4-FFF2-40B4-BE49-F238E27FC236}">
                <a16:creationId xmlns:a16="http://schemas.microsoft.com/office/drawing/2014/main" id="{E8C27FB9-FFA6-4E46-B67E-824570F85C4F}"/>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6C6F992B-FA33-4EF0-A371-7FB8AB4EBE0C}"/>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1381653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55C37-8A66-4194-8B48-3492CE49FCC7}"/>
              </a:ext>
            </a:extLst>
          </p:cNvPr>
          <p:cNvSpPr>
            <a:spLocks noGrp="1"/>
          </p:cNvSpPr>
          <p:nvPr>
            <p:ph type="title"/>
          </p:nvPr>
        </p:nvSpPr>
        <p:spPr>
          <a:xfrm>
            <a:off x="839788" y="457200"/>
            <a:ext cx="3932237" cy="18288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24EE391-0CA3-46D5-BA01-0747611F58D5}"/>
              </a:ext>
            </a:extLst>
          </p:cNvPr>
          <p:cNvSpPr>
            <a:spLocks noGrp="1"/>
          </p:cNvSpPr>
          <p:nvPr>
            <p:ph idx="1"/>
          </p:nvPr>
        </p:nvSpPr>
        <p:spPr>
          <a:xfrm>
            <a:off x="4985336" y="1097722"/>
            <a:ext cx="633612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5E470823-846D-4C9D-A634-758AADAE936A}"/>
              </a:ext>
            </a:extLst>
          </p:cNvPr>
          <p:cNvSpPr>
            <a:spLocks noGrp="1"/>
          </p:cNvSpPr>
          <p:nvPr>
            <p:ph type="body" sz="half" idx="2"/>
          </p:nvPr>
        </p:nvSpPr>
        <p:spPr>
          <a:xfrm>
            <a:off x="838200" y="2263775"/>
            <a:ext cx="3932237" cy="20574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D3B5D89-E0B9-4201-893E-1DC7B83CEC64}"/>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6" name="Marcador de pie de página 5">
            <a:extLst>
              <a:ext uri="{FF2B5EF4-FFF2-40B4-BE49-F238E27FC236}">
                <a16:creationId xmlns:a16="http://schemas.microsoft.com/office/drawing/2014/main" id="{5378A9D8-E9CE-48AA-B8A0-C31015237A2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9DD2967-F181-41FE-9E18-6D7ED3CC46BC}"/>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2542787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50178-0339-493E-A5F4-3BED390B22DC}"/>
              </a:ext>
            </a:extLst>
          </p:cNvPr>
          <p:cNvSpPr>
            <a:spLocks noGrp="1"/>
          </p:cNvSpPr>
          <p:nvPr>
            <p:ph type="title"/>
          </p:nvPr>
        </p:nvSpPr>
        <p:spPr>
          <a:xfrm>
            <a:off x="839788" y="457199"/>
            <a:ext cx="3932237" cy="1938129"/>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F248A928-B801-4B0F-B845-F5F594E358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CO"/>
          </a:p>
        </p:txBody>
      </p:sp>
      <p:sp>
        <p:nvSpPr>
          <p:cNvPr id="4" name="Marcador de texto 3">
            <a:extLst>
              <a:ext uri="{FF2B5EF4-FFF2-40B4-BE49-F238E27FC236}">
                <a16:creationId xmlns:a16="http://schemas.microsoft.com/office/drawing/2014/main" id="{E73A892E-8CD1-4179-BB23-621C0A02365A}"/>
              </a:ext>
            </a:extLst>
          </p:cNvPr>
          <p:cNvSpPr>
            <a:spLocks noGrp="1"/>
          </p:cNvSpPr>
          <p:nvPr>
            <p:ph type="body" sz="half" idx="2"/>
          </p:nvPr>
        </p:nvSpPr>
        <p:spPr>
          <a:xfrm>
            <a:off x="836612" y="2395328"/>
            <a:ext cx="3932237" cy="193813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B7A5898-E776-4E35-9018-F93701CB6919}"/>
              </a:ext>
            </a:extLst>
          </p:cNvPr>
          <p:cNvSpPr>
            <a:spLocks noGrp="1"/>
          </p:cNvSpPr>
          <p:nvPr>
            <p:ph type="dt" sz="half" idx="10"/>
          </p:nvPr>
        </p:nvSpPr>
        <p:spPr/>
        <p:txBody>
          <a:bodyPr/>
          <a:lstStyle/>
          <a:p>
            <a:fld id="{360FF4FE-A9E8-5048-BD2B-41950E4C6446}" type="datetimeFigureOut">
              <a:rPr lang="es-CO" smtClean="0"/>
              <a:t>7/05/2021</a:t>
            </a:fld>
            <a:endParaRPr lang="es-CO"/>
          </a:p>
        </p:txBody>
      </p:sp>
      <p:sp>
        <p:nvSpPr>
          <p:cNvPr id="6" name="Marcador de pie de página 5">
            <a:extLst>
              <a:ext uri="{FF2B5EF4-FFF2-40B4-BE49-F238E27FC236}">
                <a16:creationId xmlns:a16="http://schemas.microsoft.com/office/drawing/2014/main" id="{3C735FD8-D311-44BB-B68C-AF313C5AB76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919E25C-900D-4F62-A21D-CCF3C63E1C25}"/>
              </a:ext>
            </a:extLst>
          </p:cNvPr>
          <p:cNvSpPr>
            <a:spLocks noGrp="1"/>
          </p:cNvSpPr>
          <p:nvPr>
            <p:ph type="sldNum" sz="quarter" idx="12"/>
          </p:nvPr>
        </p:nvSpPr>
        <p:spPr/>
        <p:txBody>
          <a:bodyPr/>
          <a:lstStyle/>
          <a:p>
            <a:fld id="{431D272E-22B4-4842-A92D-C1162CC2D56B}" type="slidenum">
              <a:rPr lang="es-CO" smtClean="0"/>
              <a:t>‹Nº›</a:t>
            </a:fld>
            <a:endParaRPr lang="es-CO"/>
          </a:p>
        </p:txBody>
      </p:sp>
    </p:spTree>
    <p:extLst>
      <p:ext uri="{BB962C8B-B14F-4D97-AF65-F5344CB8AC3E}">
        <p14:creationId xmlns:p14="http://schemas.microsoft.com/office/powerpoint/2010/main" val="140214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C7114FF-0857-4F90-9F06-BB3815374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B5C99329-E129-454C-ABE2-297FFEBB817B}"/>
              </a:ext>
            </a:extLst>
          </p:cNvPr>
          <p:cNvSpPr>
            <a:spLocks noGrp="1"/>
          </p:cNvSpPr>
          <p:nvPr>
            <p:ph type="body" idx="1"/>
          </p:nvPr>
        </p:nvSpPr>
        <p:spPr>
          <a:xfrm>
            <a:off x="4263888" y="1825625"/>
            <a:ext cx="7033590" cy="4530725"/>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9FA192E3-AE8E-451E-B7EA-62C5FC52A9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FF4FE-A9E8-5048-BD2B-41950E4C6446}" type="datetimeFigureOut">
              <a:rPr lang="es-CO" smtClean="0"/>
              <a:t>7/05/2021</a:t>
            </a:fld>
            <a:endParaRPr lang="es-CO"/>
          </a:p>
        </p:txBody>
      </p:sp>
      <p:sp>
        <p:nvSpPr>
          <p:cNvPr id="5" name="Marcador de pie de página 4">
            <a:extLst>
              <a:ext uri="{FF2B5EF4-FFF2-40B4-BE49-F238E27FC236}">
                <a16:creationId xmlns:a16="http://schemas.microsoft.com/office/drawing/2014/main" id="{620D69EF-6718-4696-9E2F-7A83A62FB4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99317729-648F-433D-B41C-1A360C5FBC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D272E-22B4-4842-A92D-C1162CC2D56B}" type="slidenum">
              <a:rPr lang="es-CO" smtClean="0"/>
              <a:t>‹Nº›</a:t>
            </a:fld>
            <a:endParaRPr lang="es-CO"/>
          </a:p>
        </p:txBody>
      </p:sp>
    </p:spTree>
    <p:extLst>
      <p:ext uri="{BB962C8B-B14F-4D97-AF65-F5344CB8AC3E}">
        <p14:creationId xmlns:p14="http://schemas.microsoft.com/office/powerpoint/2010/main" val="13906205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914400" rtl="0" eaLnBrk="1" latinLnBrk="0" hangingPunct="1">
        <a:lnSpc>
          <a:spcPct val="90000"/>
        </a:lnSpc>
        <a:spcBef>
          <a:spcPct val="0"/>
        </a:spcBef>
        <a:buNone/>
        <a:defRPr sz="4400" b="1" kern="1200">
          <a:solidFill>
            <a:srgbClr val="00AAA7"/>
          </a:solidFill>
          <a:latin typeface="Montserrat" panose="0200050500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arget="../media/image8.jpeg" Type="http://schemas.openxmlformats.org/officeDocument/2006/relationships/image"/><Relationship Id="rId2" Target="../notesSlides/notesSlide7.xml" Type="http://schemas.openxmlformats.org/officeDocument/2006/relationships/notesSlide"/><Relationship Id="rId1" Target="../slideLayouts/slideLayout12.xml" Type="http://schemas.openxmlformats.org/officeDocument/2006/relationships/slideLayout"/><Relationship Id="rId4" Target="../media/image9.jpeg" Type="http://schemas.openxmlformats.org/officeDocument/2006/relationships/image"/></Relationships>
</file>

<file path=ppt/slides/_rels/slide12.xml.rels><?xml version="1.0" encoding="UTF-8" standalone="yes" ?><Relationships xmlns="http://schemas.openxmlformats.org/package/2006/relationships"><Relationship Id="rId3" Target="../media/image11.jpeg" Type="http://schemas.openxmlformats.org/officeDocument/2006/relationships/image"/><Relationship Id="rId2" Target="../media/image10.jpeg" Type="http://schemas.openxmlformats.org/officeDocument/2006/relationships/image"/><Relationship Id="rId1" Target="../slideLayouts/slideLayout12.xml" Type="http://schemas.openxmlformats.org/officeDocument/2006/relationships/slideLayout"/><Relationship Id="rId4" Target="../media/image12.jpeg" Type="http://schemas.openxmlformats.org/officeDocument/2006/relationships/image"/></Relationships>
</file>

<file path=ppt/slides/_rels/slide13.xml.rels><?xml version="1.0" encoding="UTF-8" standalone="yes" ?><Relationships xmlns="http://schemas.openxmlformats.org/package/2006/relationships"><Relationship Id="rId3" Target="../media/image13.jpeg" Type="http://schemas.openxmlformats.org/officeDocument/2006/relationships/image"/><Relationship Id="rId2" Target="../notesSlides/notesSlide8.xml" Type="http://schemas.openxmlformats.org/officeDocument/2006/relationships/notesSlide"/><Relationship Id="rId1" Target="../slideLayouts/slideLayout12.xml" Type="http://schemas.openxmlformats.org/officeDocument/2006/relationships/slideLayout"/></Relationships>
</file>

<file path=ppt/slides/_rels/slide14.xml.rels><?xml version="1.0" encoding="UTF-8" standalone="yes" ?><Relationships xmlns="http://schemas.openxmlformats.org/package/2006/relationships"><Relationship Id="rId3" Target="../media/image14.jpeg" Type="http://schemas.openxmlformats.org/officeDocument/2006/relationships/image"/><Relationship Id="rId2" Target="../notesSlides/notesSlide9.xml" Type="http://schemas.openxmlformats.org/officeDocument/2006/relationships/notesSlide"/><Relationship Id="rId1" Target="../slideLayouts/slideLayout12.xml" Type="http://schemas.openxmlformats.org/officeDocument/2006/relationships/slideLayout"/><Relationship Id="rId4" Target="../media/image15.jpeg" Type="http://schemas.openxmlformats.org/officeDocument/2006/relationships/image"/></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arget="../media/image16.jpeg" Type="http://schemas.openxmlformats.org/officeDocument/2006/relationships/image"/><Relationship Id="rId2" Target="../notesSlides/notesSlide10.xml" Type="http://schemas.openxmlformats.org/officeDocument/2006/relationships/notesSlide"/><Relationship Id="rId1" Target="../slideLayouts/slideLayout12.xml" Type="http://schemas.openxmlformats.org/officeDocument/2006/relationships/slideLayout"/></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arget="../media/image3.jpeg" Type="http://schemas.openxmlformats.org/officeDocument/2006/relationships/image"/><Relationship Id="rId1" Target="../slideLayouts/slideLayout12.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arget="../media/image5.jpeg" Type="http://schemas.openxmlformats.org/officeDocument/2006/relationships/image"/><Relationship Id="rId1" Target="../slideLayouts/slideLayout12.xml" Type="http://schemas.openxmlformats.org/officeDocument/2006/relationships/slideLayout"/></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71DA81-37F8-0741-B875-070A2D7CAB3E}"/>
              </a:ext>
            </a:extLst>
          </p:cNvPr>
          <p:cNvSpPr>
            <a:spLocks noGrp="1"/>
          </p:cNvSpPr>
          <p:nvPr>
            <p:ph type="ctrTitle"/>
          </p:nvPr>
        </p:nvSpPr>
        <p:spPr>
          <a:xfrm>
            <a:off x="1524000" y="1041400"/>
            <a:ext cx="9144000" cy="2387600"/>
          </a:xfrm>
        </p:spPr>
        <p:txBody>
          <a:bodyPr/>
          <a:lstStyle/>
          <a:p>
            <a:r>
              <a:rPr lang="es-CO" dirty="0"/>
              <a:t>HERNIA DIAFRAGMÁTICA</a:t>
            </a:r>
          </a:p>
        </p:txBody>
      </p:sp>
      <p:sp>
        <p:nvSpPr>
          <p:cNvPr id="3" name="Subtítulo 2">
            <a:extLst>
              <a:ext uri="{FF2B5EF4-FFF2-40B4-BE49-F238E27FC236}">
                <a16:creationId xmlns:a16="http://schemas.microsoft.com/office/drawing/2014/main" id="{598CE2F8-18B5-464B-AEBA-C33F3A3713BB}"/>
              </a:ext>
            </a:extLst>
          </p:cNvPr>
          <p:cNvSpPr>
            <a:spLocks noGrp="1"/>
          </p:cNvSpPr>
          <p:nvPr>
            <p:ph type="subTitle" idx="1"/>
          </p:nvPr>
        </p:nvSpPr>
        <p:spPr>
          <a:xfrm>
            <a:off x="5319226" y="3762077"/>
            <a:ext cx="6629400" cy="1655762"/>
          </a:xfrm>
        </p:spPr>
        <p:txBody>
          <a:bodyPr>
            <a:normAutofit/>
          </a:bodyPr>
          <a:lstStyle/>
          <a:p>
            <a:pPr>
              <a:lnSpc>
                <a:spcPct val="100000"/>
              </a:lnSpc>
            </a:pPr>
            <a:r>
              <a:rPr lang="es-CO" sz="2800" b="1" dirty="0"/>
              <a:t>Lina María Botero Mora  </a:t>
            </a:r>
            <a:br>
              <a:rPr lang="es-CO" sz="2800" b="1" dirty="0"/>
            </a:br>
            <a:r>
              <a:rPr lang="es-CO" sz="2800" b="1" dirty="0"/>
              <a:t>Residente II año - Cirugía general </a:t>
            </a:r>
            <a:br>
              <a:rPr lang="es-CO" sz="2800" b="1" dirty="0"/>
            </a:br>
            <a:endParaRPr lang="es-CO" sz="2800" b="1" dirty="0"/>
          </a:p>
        </p:txBody>
      </p:sp>
    </p:spTree>
    <p:extLst>
      <p:ext uri="{BB962C8B-B14F-4D97-AF65-F5344CB8AC3E}">
        <p14:creationId xmlns:p14="http://schemas.microsoft.com/office/powerpoint/2010/main" val="1477679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8F771-9FB9-924C-9333-B77D43676557}"/>
              </a:ext>
            </a:extLst>
          </p:cNvPr>
          <p:cNvSpPr>
            <a:spLocks noGrp="1"/>
          </p:cNvSpPr>
          <p:nvPr>
            <p:ph type="title"/>
          </p:nvPr>
        </p:nvSpPr>
        <p:spPr>
          <a:xfrm>
            <a:off x="508000" y="194713"/>
            <a:ext cx="10515600" cy="1325563"/>
          </a:xfrm>
        </p:spPr>
        <p:txBody>
          <a:bodyPr/>
          <a:lstStyle/>
          <a:p>
            <a:r>
              <a:rPr lang="es-CO" dirty="0"/>
              <a:t>Diagnóstico</a:t>
            </a:r>
          </a:p>
        </p:txBody>
      </p:sp>
      <p:sp>
        <p:nvSpPr>
          <p:cNvPr id="3" name="Marcador de contenido 2">
            <a:extLst>
              <a:ext uri="{FF2B5EF4-FFF2-40B4-BE49-F238E27FC236}">
                <a16:creationId xmlns:a16="http://schemas.microsoft.com/office/drawing/2014/main" id="{8B9FD3CC-B9BF-3442-85A2-8F58A908FB50}"/>
              </a:ext>
            </a:extLst>
          </p:cNvPr>
          <p:cNvSpPr>
            <a:spLocks noGrp="1"/>
          </p:cNvSpPr>
          <p:nvPr>
            <p:ph idx="1"/>
          </p:nvPr>
        </p:nvSpPr>
        <p:spPr>
          <a:xfrm>
            <a:off x="1128713" y="1435687"/>
            <a:ext cx="5156200" cy="4525963"/>
          </a:xfrm>
        </p:spPr>
        <p:txBody>
          <a:bodyPr>
            <a:normAutofit/>
          </a:bodyPr>
          <a:lstStyle/>
          <a:p>
            <a:r>
              <a:rPr lang="es-CO" sz="2400" dirty="0"/>
              <a:t>Hallazgo incidental Rx de tórax.</a:t>
            </a:r>
          </a:p>
        </p:txBody>
      </p:sp>
      <p:pic>
        <p:nvPicPr>
          <p:cNvPr id="2050" name="Picture 2">
            <a:extLst>
              <a:ext uri="{FF2B5EF4-FFF2-40B4-BE49-F238E27FC236}">
                <a16:creationId xmlns:a16="http://schemas.microsoft.com/office/drawing/2014/main" id="{ABA156E0-BDD4-0E43-A315-1B676BCF9EDA}"/>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96000" y="709252"/>
            <a:ext cx="3160713" cy="336478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5574EFB3-DC3B-9C45-BC37-E60F26E054B7}"/>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819357" y="2912166"/>
            <a:ext cx="2971800" cy="3671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266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computadora&#10;&#10;Descripción generada automáticamente">
            <a:extLst>
              <a:ext uri="{FF2B5EF4-FFF2-40B4-BE49-F238E27FC236}">
                <a16:creationId xmlns:a16="http://schemas.microsoft.com/office/drawing/2014/main" id="{9530F149-CCC4-C849-AA9B-335488971C18}"/>
              </a:ext>
            </a:extLst>
          </p:cNvPr>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4171514" y="449596"/>
            <a:ext cx="3848971" cy="3500856"/>
          </a:xfrm>
        </p:spPr>
      </p:pic>
      <p:pic>
        <p:nvPicPr>
          <p:cNvPr id="3074" name="Picture 2">
            <a:extLst>
              <a:ext uri="{FF2B5EF4-FFF2-40B4-BE49-F238E27FC236}">
                <a16:creationId xmlns:a16="http://schemas.microsoft.com/office/drawing/2014/main" id="{3DB8E989-4D9D-CF4F-9EE6-757F465C3209}"/>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305800" y="416718"/>
            <a:ext cx="3466658" cy="3533734"/>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D4377A37-3C11-984F-99AC-19B30FDA9222}"/>
              </a:ext>
            </a:extLst>
          </p:cNvPr>
          <p:cNvSpPr/>
          <p:nvPr/>
        </p:nvSpPr>
        <p:spPr>
          <a:xfrm>
            <a:off x="6096000" y="4345801"/>
            <a:ext cx="4876800" cy="1818482"/>
          </a:xfrm>
          <a:prstGeom prst="rect">
            <a:avLst/>
          </a:prstGeom>
          <a:solidFill>
            <a:srgbClr val="152B4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400" dirty="0">
                <a:latin typeface="Montserrat" pitchFamily="2" charset="77"/>
              </a:rPr>
              <a:t>Gran utilidad en el contexto del paciente agudo con sospecha de complicación. </a:t>
            </a:r>
          </a:p>
        </p:txBody>
      </p:sp>
      <p:sp>
        <p:nvSpPr>
          <p:cNvPr id="8" name="Rectángulo 7">
            <a:extLst>
              <a:ext uri="{FF2B5EF4-FFF2-40B4-BE49-F238E27FC236}">
                <a16:creationId xmlns:a16="http://schemas.microsoft.com/office/drawing/2014/main" id="{F97B18FC-FE04-784E-AC7A-45E83E5812C1}"/>
              </a:ext>
            </a:extLst>
          </p:cNvPr>
          <p:cNvSpPr/>
          <p:nvPr/>
        </p:nvSpPr>
        <p:spPr>
          <a:xfrm>
            <a:off x="5698455" y="6483339"/>
            <a:ext cx="6096000" cy="276999"/>
          </a:xfrm>
          <a:prstGeom prst="rect">
            <a:avLst/>
          </a:prstGeom>
        </p:spPr>
        <p:txBody>
          <a:bodyPr>
            <a:spAutoFit/>
          </a:bodyPr>
          <a:lstStyle/>
          <a:p>
            <a:pPr algn="r"/>
            <a:r>
              <a:rPr lang="es-CO" sz="1200" dirty="0">
                <a:solidFill>
                  <a:srgbClr val="152B48"/>
                </a:solidFill>
                <a:latin typeface="Montserrat" pitchFamily="2" charset="77"/>
              </a:rPr>
              <a:t>Gore R. Textbook of Gastrointestinal Radiology. Elsevier; 2020.</a:t>
            </a:r>
          </a:p>
        </p:txBody>
      </p:sp>
      <p:sp>
        <p:nvSpPr>
          <p:cNvPr id="3" name="Rectángulo 2">
            <a:extLst>
              <a:ext uri="{FF2B5EF4-FFF2-40B4-BE49-F238E27FC236}">
                <a16:creationId xmlns:a16="http://schemas.microsoft.com/office/drawing/2014/main" id="{650FB532-19DE-0246-89A2-E201CC63AD37}"/>
              </a:ext>
            </a:extLst>
          </p:cNvPr>
          <p:cNvSpPr/>
          <p:nvPr/>
        </p:nvSpPr>
        <p:spPr>
          <a:xfrm>
            <a:off x="5698455" y="3244334"/>
            <a:ext cx="795089" cy="369332"/>
          </a:xfrm>
          <a:prstGeom prst="rect">
            <a:avLst/>
          </a:prstGeom>
        </p:spPr>
        <p:txBody>
          <a:bodyPr wrap="none">
            <a:spAutoFit/>
          </a:bodyPr>
          <a:lstStyle/>
          <a:p>
            <a:r>
              <a:rPr lang="es-CO" dirty="0"/>
              <a:t>Clínica</a:t>
            </a:r>
          </a:p>
        </p:txBody>
      </p:sp>
      <p:sp>
        <p:nvSpPr>
          <p:cNvPr id="9" name="Título 1">
            <a:extLst>
              <a:ext uri="{FF2B5EF4-FFF2-40B4-BE49-F238E27FC236}">
                <a16:creationId xmlns:a16="http://schemas.microsoft.com/office/drawing/2014/main" id="{D35F1BA9-FD6D-F04C-906D-BA9A8398C743}"/>
              </a:ext>
            </a:extLst>
          </p:cNvPr>
          <p:cNvSpPr>
            <a:spLocks noGrp="1"/>
          </p:cNvSpPr>
          <p:nvPr>
            <p:ph type="title"/>
          </p:nvPr>
        </p:nvSpPr>
        <p:spPr>
          <a:xfrm>
            <a:off x="670249" y="135063"/>
            <a:ext cx="10515600" cy="1325563"/>
          </a:xfrm>
        </p:spPr>
        <p:txBody>
          <a:bodyPr/>
          <a:lstStyle/>
          <a:p>
            <a:r>
              <a:rPr lang="es-CO" dirty="0"/>
              <a:t>TAC</a:t>
            </a:r>
          </a:p>
        </p:txBody>
      </p:sp>
    </p:spTree>
    <p:extLst>
      <p:ext uri="{BB962C8B-B14F-4D97-AF65-F5344CB8AC3E}">
        <p14:creationId xmlns:p14="http://schemas.microsoft.com/office/powerpoint/2010/main" val="1774661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A9EF26-A13E-1241-BA1F-39B3971A74B5}"/>
              </a:ext>
            </a:extLst>
          </p:cNvPr>
          <p:cNvSpPr>
            <a:spLocks noGrp="1"/>
          </p:cNvSpPr>
          <p:nvPr>
            <p:ph type="title"/>
          </p:nvPr>
        </p:nvSpPr>
        <p:spPr>
          <a:xfrm>
            <a:off x="553529" y="64877"/>
            <a:ext cx="10515600" cy="940599"/>
          </a:xfrm>
        </p:spPr>
        <p:txBody>
          <a:bodyPr/>
          <a:lstStyle/>
          <a:p>
            <a:r>
              <a:rPr lang="es-CO" dirty="0"/>
              <a:t>Estudios baritados</a:t>
            </a:r>
          </a:p>
        </p:txBody>
      </p:sp>
      <p:sp>
        <p:nvSpPr>
          <p:cNvPr id="3" name="Marcador de contenido 2">
            <a:extLst>
              <a:ext uri="{FF2B5EF4-FFF2-40B4-BE49-F238E27FC236}">
                <a16:creationId xmlns:a16="http://schemas.microsoft.com/office/drawing/2014/main" id="{07166EDE-6454-C34F-8D91-322127188582}"/>
              </a:ext>
            </a:extLst>
          </p:cNvPr>
          <p:cNvSpPr>
            <a:spLocks noGrp="1"/>
          </p:cNvSpPr>
          <p:nvPr>
            <p:ph idx="1"/>
          </p:nvPr>
        </p:nvSpPr>
        <p:spPr>
          <a:xfrm>
            <a:off x="508885" y="1005476"/>
            <a:ext cx="6686939" cy="4525963"/>
          </a:xfrm>
        </p:spPr>
        <p:txBody>
          <a:bodyPr>
            <a:normAutofit/>
          </a:bodyPr>
          <a:lstStyle/>
          <a:p>
            <a:pPr>
              <a:lnSpc>
                <a:spcPct val="100000"/>
              </a:lnSpc>
            </a:pPr>
            <a:r>
              <a:rPr lang="es-CO" dirty="0"/>
              <a:t>Estudio con único contraste en decúbito:</a:t>
            </a:r>
          </a:p>
          <a:p>
            <a:pPr lvl="1">
              <a:lnSpc>
                <a:spcPct val="100000"/>
              </a:lnSpc>
              <a:buFont typeface="Wingdings" pitchFamily="2" charset="2"/>
              <a:buChar char="§"/>
            </a:pPr>
            <a:r>
              <a:rPr lang="es-CO" sz="1800" dirty="0"/>
              <a:t>Hernias por deslizamiento.</a:t>
            </a:r>
          </a:p>
          <a:p>
            <a:pPr lvl="1">
              <a:lnSpc>
                <a:spcPct val="100000"/>
              </a:lnSpc>
              <a:buFont typeface="Wingdings" pitchFamily="2" charset="2"/>
              <a:buChar char="§"/>
            </a:pPr>
            <a:r>
              <a:rPr lang="es-CO" sz="1800" dirty="0"/>
              <a:t>Reducción con la bipedestación vs hernia fija – esófago corto.</a:t>
            </a:r>
          </a:p>
          <a:p>
            <a:pPr lvl="1">
              <a:lnSpc>
                <a:spcPct val="100000"/>
              </a:lnSpc>
              <a:buFont typeface="Wingdings" pitchFamily="2" charset="2"/>
              <a:buChar char="§"/>
            </a:pPr>
            <a:r>
              <a:rPr lang="es-CO" sz="1800" dirty="0"/>
              <a:t>Aro mucoso 2 cm por encima del diafragma.</a:t>
            </a:r>
          </a:p>
          <a:p>
            <a:pPr>
              <a:lnSpc>
                <a:spcPct val="100000"/>
              </a:lnSpc>
            </a:pPr>
            <a:r>
              <a:rPr lang="es-CO" dirty="0"/>
              <a:t>Hernias gigantes:</a:t>
            </a:r>
          </a:p>
          <a:p>
            <a:pPr lvl="1">
              <a:lnSpc>
                <a:spcPct val="100000"/>
              </a:lnSpc>
              <a:buFont typeface="Wingdings" pitchFamily="2" charset="2"/>
              <a:buChar char="§"/>
            </a:pPr>
            <a:r>
              <a:rPr lang="es-CO" sz="1800" dirty="0"/>
              <a:t>Doble contraste en decúbito lateral derecho: úlceras, neoplasias.</a:t>
            </a:r>
          </a:p>
        </p:txBody>
      </p:sp>
      <p:pic>
        <p:nvPicPr>
          <p:cNvPr id="5" name="Imagen 4">
            <a:extLst>
              <a:ext uri="{FF2B5EF4-FFF2-40B4-BE49-F238E27FC236}">
                <a16:creationId xmlns:a16="http://schemas.microsoft.com/office/drawing/2014/main" id="{3CBBA687-5117-6E4D-8FE5-AFE7ED476B1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68309" y="723128"/>
            <a:ext cx="3548996" cy="5159378"/>
          </a:xfrm>
          <a:prstGeom prst="rect">
            <a:avLst/>
          </a:prstGeom>
        </p:spPr>
      </p:pic>
      <p:pic>
        <p:nvPicPr>
          <p:cNvPr id="7" name="Imagen 6">
            <a:extLst>
              <a:ext uri="{FF2B5EF4-FFF2-40B4-BE49-F238E27FC236}">
                <a16:creationId xmlns:a16="http://schemas.microsoft.com/office/drawing/2014/main" id="{02AE2456-7E83-2348-8B60-81FEBFB94C9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29994" y="565311"/>
            <a:ext cx="3911600" cy="5535283"/>
          </a:xfrm>
          <a:prstGeom prst="rect">
            <a:avLst/>
          </a:prstGeom>
        </p:spPr>
      </p:pic>
      <p:pic>
        <p:nvPicPr>
          <p:cNvPr id="9" name="Imagen 8" descr="Imagen que contiene Forma&#10;&#10;Descripción generada automáticamente">
            <a:extLst>
              <a:ext uri="{FF2B5EF4-FFF2-40B4-BE49-F238E27FC236}">
                <a16:creationId xmlns:a16="http://schemas.microsoft.com/office/drawing/2014/main" id="{C335E6BC-68DF-B243-B1CA-4E44E799ECA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21180" y="535176"/>
            <a:ext cx="4827765" cy="5535282"/>
          </a:xfrm>
          <a:prstGeom prst="rect">
            <a:avLst/>
          </a:prstGeom>
        </p:spPr>
      </p:pic>
    </p:spTree>
    <p:extLst>
      <p:ext uri="{BB962C8B-B14F-4D97-AF65-F5344CB8AC3E}">
        <p14:creationId xmlns:p14="http://schemas.microsoft.com/office/powerpoint/2010/main" val="1655413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4">
            <a:extLst>
              <a:ext uri="{FF2B5EF4-FFF2-40B4-BE49-F238E27FC236}">
                <a16:creationId xmlns:a16="http://schemas.microsoft.com/office/drawing/2014/main" id="{85A35702-E464-3748-ACB6-C69F004FC74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82037" y="140456"/>
            <a:ext cx="8509964" cy="4095641"/>
          </a:xfrm>
          <a:prstGeom prst="rect">
            <a:avLst/>
          </a:prstGeom>
        </p:spPr>
      </p:pic>
    </p:spTree>
    <p:extLst>
      <p:ext uri="{BB962C8B-B14F-4D97-AF65-F5344CB8AC3E}">
        <p14:creationId xmlns:p14="http://schemas.microsoft.com/office/powerpoint/2010/main" val="902712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239C23-29A7-E745-82D7-5119F9CAD779}"/>
              </a:ext>
            </a:extLst>
          </p:cNvPr>
          <p:cNvSpPr>
            <a:spLocks noGrp="1"/>
          </p:cNvSpPr>
          <p:nvPr>
            <p:ph idx="1"/>
          </p:nvPr>
        </p:nvSpPr>
        <p:spPr>
          <a:xfrm>
            <a:off x="609600" y="736599"/>
            <a:ext cx="5791200" cy="2692401"/>
          </a:xfrm>
        </p:spPr>
        <p:txBody>
          <a:bodyPr>
            <a:normAutofit/>
          </a:bodyPr>
          <a:lstStyle/>
          <a:p>
            <a:pPr marL="0" indent="0">
              <a:lnSpc>
                <a:spcPct val="100000"/>
              </a:lnSpc>
              <a:buNone/>
            </a:pPr>
            <a:r>
              <a:rPr lang="es-CO" sz="2400" b="1" dirty="0"/>
              <a:t>Hernia paraesofágica:</a:t>
            </a:r>
          </a:p>
          <a:p>
            <a:pPr lvl="1">
              <a:lnSpc>
                <a:spcPct val="100000"/>
              </a:lnSpc>
            </a:pPr>
            <a:r>
              <a:rPr lang="es-CO" sz="2200" dirty="0"/>
              <a:t>Fundus gástrico herniado lateral al esófago distal. </a:t>
            </a:r>
          </a:p>
          <a:p>
            <a:pPr lvl="1">
              <a:lnSpc>
                <a:spcPct val="100000"/>
              </a:lnSpc>
            </a:pPr>
            <a:r>
              <a:rPr lang="es-CO" sz="2200" dirty="0"/>
              <a:t>Únicas o mixtas.</a:t>
            </a:r>
          </a:p>
          <a:p>
            <a:pPr lvl="1">
              <a:lnSpc>
                <a:spcPct val="100000"/>
              </a:lnSpc>
            </a:pPr>
            <a:r>
              <a:rPr lang="es-CO" sz="2200" dirty="0"/>
              <a:t>Muesca diagonal: hernia axial.</a:t>
            </a:r>
          </a:p>
        </p:txBody>
      </p:sp>
      <p:pic>
        <p:nvPicPr>
          <p:cNvPr id="5" name="Imagen 4">
            <a:extLst>
              <a:ext uri="{FF2B5EF4-FFF2-40B4-BE49-F238E27FC236}">
                <a16:creationId xmlns:a16="http://schemas.microsoft.com/office/drawing/2014/main" id="{5D6A8383-A809-F649-B5B7-9C66A39F4CC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85000" y="731836"/>
            <a:ext cx="4597400" cy="5295900"/>
          </a:xfrm>
          <a:prstGeom prst="rect">
            <a:avLst/>
          </a:prstGeom>
        </p:spPr>
      </p:pic>
      <p:pic>
        <p:nvPicPr>
          <p:cNvPr id="10" name="Imagen 9">
            <a:extLst>
              <a:ext uri="{FF2B5EF4-FFF2-40B4-BE49-F238E27FC236}">
                <a16:creationId xmlns:a16="http://schemas.microsoft.com/office/drawing/2014/main" id="{D998F67E-BA9B-3C41-88EC-4D33FE76273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85000" y="231889"/>
            <a:ext cx="4775200" cy="6295794"/>
          </a:xfrm>
          <a:prstGeom prst="rect">
            <a:avLst/>
          </a:prstGeom>
        </p:spPr>
      </p:pic>
      <p:sp>
        <p:nvSpPr>
          <p:cNvPr id="11" name="Rectángulo 10">
            <a:extLst>
              <a:ext uri="{FF2B5EF4-FFF2-40B4-BE49-F238E27FC236}">
                <a16:creationId xmlns:a16="http://schemas.microsoft.com/office/drawing/2014/main" id="{525BF4F5-72F7-044E-BC77-603146334F5E}"/>
              </a:ext>
            </a:extLst>
          </p:cNvPr>
          <p:cNvSpPr/>
          <p:nvPr/>
        </p:nvSpPr>
        <p:spPr>
          <a:xfrm>
            <a:off x="889000" y="3299578"/>
            <a:ext cx="6096000" cy="276999"/>
          </a:xfrm>
          <a:prstGeom prst="rect">
            <a:avLst/>
          </a:prstGeom>
        </p:spPr>
        <p:txBody>
          <a:bodyPr>
            <a:spAutoFit/>
          </a:bodyPr>
          <a:lstStyle/>
          <a:p>
            <a:r>
              <a:rPr lang="es-CO" sz="1200" dirty="0">
                <a:solidFill>
                  <a:srgbClr val="152B48"/>
                </a:solidFill>
                <a:latin typeface="Montserrat" pitchFamily="2" charset="77"/>
              </a:rPr>
              <a:t>Gore R. Textbook of Gastrointestinal Radiology. Elsevier; 2020.</a:t>
            </a:r>
          </a:p>
        </p:txBody>
      </p:sp>
    </p:spTree>
    <p:extLst>
      <p:ext uri="{BB962C8B-B14F-4D97-AF65-F5344CB8AC3E}">
        <p14:creationId xmlns:p14="http://schemas.microsoft.com/office/powerpoint/2010/main" val="341005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AC97D17F-D898-DD4D-903B-3DF768F9BA0E}"/>
              </a:ext>
            </a:extLst>
          </p:cNvPr>
          <p:cNvSpPr/>
          <p:nvPr/>
        </p:nvSpPr>
        <p:spPr>
          <a:xfrm>
            <a:off x="5112658" y="1105677"/>
            <a:ext cx="6781800" cy="4646645"/>
          </a:xfrm>
          <a:prstGeom prst="rect">
            <a:avLst/>
          </a:prstGeom>
          <a:solidFill>
            <a:srgbClr val="152B48"/>
          </a:solidFill>
        </p:spPr>
        <p:style>
          <a:lnRef idx="1">
            <a:schemeClr val="accent1"/>
          </a:lnRef>
          <a:fillRef idx="3">
            <a:schemeClr val="accent1"/>
          </a:fillRef>
          <a:effectRef idx="2">
            <a:schemeClr val="accent1"/>
          </a:effectRef>
          <a:fontRef idx="minor">
            <a:schemeClr val="lt1"/>
          </a:fontRef>
        </p:style>
        <p:txBody>
          <a:bodyPr rtlCol="0" anchor="ctr"/>
          <a:lstStyle/>
          <a:p>
            <a:r>
              <a:rPr lang="es-CO" sz="3200" b="1" dirty="0">
                <a:latin typeface="Montserrat" pitchFamily="2" charset="77"/>
              </a:rPr>
              <a:t>Utilidad estudios baritados:</a:t>
            </a:r>
          </a:p>
          <a:p>
            <a:endParaRPr lang="es-CO" sz="3200" b="1" dirty="0">
              <a:latin typeface="Montserrat" pitchFamily="2" charset="77"/>
            </a:endParaRPr>
          </a:p>
          <a:p>
            <a:pPr marL="457200" indent="-457200">
              <a:buFont typeface="Arial" panose="020B0604020202020204" pitchFamily="34" charset="0"/>
              <a:buChar char="•"/>
            </a:pPr>
            <a:r>
              <a:rPr lang="es-CO" sz="2800" dirty="0">
                <a:latin typeface="Montserrat" pitchFamily="2" charset="77"/>
              </a:rPr>
              <a:t>Evaluar tamaño de la hernia.</a:t>
            </a:r>
          </a:p>
          <a:p>
            <a:pPr marL="457200" indent="-457200">
              <a:buFont typeface="Arial" panose="020B0604020202020204" pitchFamily="34" charset="0"/>
              <a:buChar char="•"/>
            </a:pPr>
            <a:r>
              <a:rPr lang="es-CO" sz="2800" dirty="0">
                <a:latin typeface="Montserrat" pitchFamily="2" charset="77"/>
              </a:rPr>
              <a:t>Evaluar si reduce espontáneamente.</a:t>
            </a:r>
          </a:p>
          <a:p>
            <a:pPr marL="457200" indent="-457200">
              <a:buFont typeface="Arial" panose="020B0604020202020204" pitchFamily="34" charset="0"/>
              <a:buChar char="•"/>
            </a:pPr>
            <a:r>
              <a:rPr lang="es-CO" sz="2800" dirty="0">
                <a:latin typeface="Montserrat" pitchFamily="2" charset="77"/>
              </a:rPr>
              <a:t>Sospecha de esófago corto para planeación prequirúrgica.</a:t>
            </a:r>
          </a:p>
          <a:p>
            <a:pPr marL="457200" indent="-457200">
              <a:buFont typeface="Arial" panose="020B0604020202020204" pitchFamily="34" charset="0"/>
              <a:buChar char="•"/>
            </a:pPr>
            <a:r>
              <a:rPr lang="es-CO" sz="2800" dirty="0">
                <a:latin typeface="Montserrat" pitchFamily="2" charset="77"/>
              </a:rPr>
              <a:t>Evaluación de estenosis y complicaciones adicionles.</a:t>
            </a:r>
          </a:p>
        </p:txBody>
      </p:sp>
    </p:spTree>
    <p:extLst>
      <p:ext uri="{BB962C8B-B14F-4D97-AF65-F5344CB8AC3E}">
        <p14:creationId xmlns:p14="http://schemas.microsoft.com/office/powerpoint/2010/main" val="2591782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D50DA-1DC2-F34D-B227-413C0B1440CE}"/>
              </a:ext>
            </a:extLst>
          </p:cNvPr>
          <p:cNvSpPr>
            <a:spLocks noGrp="1"/>
          </p:cNvSpPr>
          <p:nvPr>
            <p:ph type="title"/>
          </p:nvPr>
        </p:nvSpPr>
        <p:spPr>
          <a:xfrm>
            <a:off x="512637" y="139701"/>
            <a:ext cx="10515600" cy="1325563"/>
          </a:xfrm>
        </p:spPr>
        <p:txBody>
          <a:bodyPr/>
          <a:lstStyle/>
          <a:p>
            <a:r>
              <a:rPr lang="es-CO" dirty="0"/>
              <a:t>Otros estudios</a:t>
            </a:r>
          </a:p>
        </p:txBody>
      </p:sp>
      <p:sp>
        <p:nvSpPr>
          <p:cNvPr id="3" name="Marcador de contenido 2">
            <a:extLst>
              <a:ext uri="{FF2B5EF4-FFF2-40B4-BE49-F238E27FC236}">
                <a16:creationId xmlns:a16="http://schemas.microsoft.com/office/drawing/2014/main" id="{354C3A74-2E9F-0E42-AA55-72DC45C5D1C4}"/>
              </a:ext>
            </a:extLst>
          </p:cNvPr>
          <p:cNvSpPr>
            <a:spLocks noGrp="1"/>
          </p:cNvSpPr>
          <p:nvPr>
            <p:ph idx="1"/>
          </p:nvPr>
        </p:nvSpPr>
        <p:spPr>
          <a:xfrm>
            <a:off x="4907902" y="3291040"/>
            <a:ext cx="7051592" cy="3267418"/>
          </a:xfrm>
        </p:spPr>
        <p:txBody>
          <a:bodyPr>
            <a:normAutofit/>
          </a:bodyPr>
          <a:lstStyle/>
          <a:p>
            <a:r>
              <a:rPr lang="es-CO" sz="2200" dirty="0"/>
              <a:t>Endoscopia digestiva superior:</a:t>
            </a:r>
          </a:p>
          <a:p>
            <a:pPr lvl="1">
              <a:buFont typeface="Wingdings" pitchFamily="2" charset="2"/>
              <a:buChar char="§"/>
            </a:pPr>
            <a:r>
              <a:rPr lang="es-CO" dirty="0"/>
              <a:t>Evaluación de enfermedades de la mucosa.</a:t>
            </a:r>
          </a:p>
          <a:p>
            <a:pPr lvl="1">
              <a:buFont typeface="Wingdings" pitchFamily="2" charset="2"/>
              <a:buChar char="§"/>
            </a:pPr>
            <a:r>
              <a:rPr lang="es-CO" dirty="0"/>
              <a:t>Tipo y tamaño de hernia.</a:t>
            </a:r>
          </a:p>
          <a:p>
            <a:pPr lvl="1">
              <a:buFont typeface="Wingdings" pitchFamily="2" charset="2"/>
              <a:buChar char="§"/>
            </a:pPr>
            <a:r>
              <a:rPr lang="es-CO" dirty="0"/>
              <a:t>Presencia de vólvulo.</a:t>
            </a:r>
          </a:p>
          <a:p>
            <a:r>
              <a:rPr lang="es-CO" sz="2200" dirty="0"/>
              <a:t>Manometría esofágica:</a:t>
            </a:r>
          </a:p>
          <a:p>
            <a:pPr lvl="1">
              <a:buFont typeface="Wingdings" pitchFamily="2" charset="2"/>
              <a:buChar char="§"/>
            </a:pPr>
            <a:r>
              <a:rPr lang="es-CO" dirty="0"/>
              <a:t>Evaluación prequirúrgica: descartar trastornos de la motilidad esofágica. </a:t>
            </a:r>
          </a:p>
          <a:p>
            <a:r>
              <a:rPr lang="es-CO" sz="2200" dirty="0"/>
              <a:t>pH metría: evaluar episodios de reflujo.</a:t>
            </a:r>
          </a:p>
        </p:txBody>
      </p:sp>
      <p:sp>
        <p:nvSpPr>
          <p:cNvPr id="4" name="Rectángulo 3">
            <a:extLst>
              <a:ext uri="{FF2B5EF4-FFF2-40B4-BE49-F238E27FC236}">
                <a16:creationId xmlns:a16="http://schemas.microsoft.com/office/drawing/2014/main" id="{A0E0404A-0EB2-494E-A16A-583AB5F0BBFE}"/>
              </a:ext>
            </a:extLst>
          </p:cNvPr>
          <p:cNvSpPr/>
          <p:nvPr/>
        </p:nvSpPr>
        <p:spPr>
          <a:xfrm>
            <a:off x="5770437" y="6441300"/>
            <a:ext cx="6096000" cy="276999"/>
          </a:xfrm>
          <a:prstGeom prst="rect">
            <a:avLst/>
          </a:prstGeom>
        </p:spPr>
        <p:txBody>
          <a:bodyPr>
            <a:spAutoFit/>
          </a:bodyPr>
          <a:lstStyle/>
          <a:p>
            <a:pPr algn="ctr"/>
            <a:r>
              <a:rPr lang="es-CO" sz="1200" dirty="0">
                <a:solidFill>
                  <a:srgbClr val="152B48"/>
                </a:solidFill>
                <a:latin typeface="Montserrat" pitchFamily="2" charset="77"/>
              </a:rPr>
              <a:t>Hai-Xiang Yu. Expert Review of Gastroenterology &amp; Hepatology, 12:4, 319-329</a:t>
            </a:r>
          </a:p>
        </p:txBody>
      </p:sp>
      <p:pic>
        <p:nvPicPr>
          <p:cNvPr id="6" name="Imagen 5" descr="Imagen que contiene foto, diferente, viejo, alimentos&#10;&#10;Descripción generada automáticamente">
            <a:extLst>
              <a:ext uri="{FF2B5EF4-FFF2-40B4-BE49-F238E27FC236}">
                <a16:creationId xmlns:a16="http://schemas.microsoft.com/office/drawing/2014/main" id="{EA42A955-FE0A-7E47-ACE6-C89D0E2DEF9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70437" y="299542"/>
            <a:ext cx="5610304" cy="2571750"/>
          </a:xfrm>
          <a:prstGeom prst="rect">
            <a:avLst/>
          </a:prstGeom>
        </p:spPr>
      </p:pic>
    </p:spTree>
    <p:extLst>
      <p:ext uri="{BB962C8B-B14F-4D97-AF65-F5344CB8AC3E}">
        <p14:creationId xmlns:p14="http://schemas.microsoft.com/office/powerpoint/2010/main" val="4079181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DB795-6B19-DB43-9A26-41119515B8AD}"/>
              </a:ext>
            </a:extLst>
          </p:cNvPr>
          <p:cNvSpPr>
            <a:spLocks noGrp="1"/>
          </p:cNvSpPr>
          <p:nvPr>
            <p:ph type="title"/>
          </p:nvPr>
        </p:nvSpPr>
        <p:spPr>
          <a:xfrm>
            <a:off x="595604" y="189151"/>
            <a:ext cx="10515600" cy="1325563"/>
          </a:xfrm>
        </p:spPr>
        <p:txBody>
          <a:bodyPr/>
          <a:lstStyle/>
          <a:p>
            <a:r>
              <a:rPr lang="es-CO" dirty="0"/>
              <a:t>Manejo</a:t>
            </a:r>
          </a:p>
        </p:txBody>
      </p:sp>
      <p:sp>
        <p:nvSpPr>
          <p:cNvPr id="3" name="Marcador de contenido 2">
            <a:extLst>
              <a:ext uri="{FF2B5EF4-FFF2-40B4-BE49-F238E27FC236}">
                <a16:creationId xmlns:a16="http://schemas.microsoft.com/office/drawing/2014/main" id="{66181142-01B8-2C43-A666-97E329573193}"/>
              </a:ext>
            </a:extLst>
          </p:cNvPr>
          <p:cNvSpPr>
            <a:spLocks noGrp="1"/>
          </p:cNvSpPr>
          <p:nvPr>
            <p:ph idx="1"/>
          </p:nvPr>
        </p:nvSpPr>
        <p:spPr>
          <a:xfrm>
            <a:off x="4879709" y="1782495"/>
            <a:ext cx="7033590" cy="4530725"/>
          </a:xfrm>
        </p:spPr>
        <p:txBody>
          <a:bodyPr>
            <a:normAutofit/>
          </a:bodyPr>
          <a:lstStyle/>
          <a:p>
            <a:pPr marL="0" indent="0" algn="just">
              <a:lnSpc>
                <a:spcPct val="100000"/>
              </a:lnSpc>
              <a:buNone/>
            </a:pPr>
            <a:r>
              <a:rPr lang="es-CO" sz="2400" b="1" dirty="0"/>
              <a:t>Hernia tipo I:</a:t>
            </a:r>
          </a:p>
          <a:p>
            <a:pPr lvl="1" algn="just">
              <a:lnSpc>
                <a:spcPct val="100000"/>
              </a:lnSpc>
            </a:pPr>
            <a:r>
              <a:rPr lang="es-CO" sz="2200" dirty="0"/>
              <a:t>Pacientes asintomáticos </a:t>
            </a:r>
            <a:r>
              <a:rPr lang="es-CO" sz="2200" b="1" dirty="0"/>
              <a:t>no</a:t>
            </a:r>
            <a:r>
              <a:rPr lang="es-CO" sz="2200" dirty="0"/>
              <a:t> tienen indicación quirúrgica.</a:t>
            </a:r>
          </a:p>
          <a:p>
            <a:pPr lvl="1" algn="just">
              <a:lnSpc>
                <a:spcPct val="100000"/>
              </a:lnSpc>
            </a:pPr>
            <a:r>
              <a:rPr lang="es-CO" sz="2200" dirty="0"/>
              <a:t>Manejo médico del reflujo gastroesofágico.</a:t>
            </a:r>
          </a:p>
          <a:p>
            <a:pPr lvl="1" algn="just">
              <a:lnSpc>
                <a:spcPct val="100000"/>
              </a:lnSpc>
            </a:pPr>
            <a:r>
              <a:rPr lang="es-CO" sz="2200" dirty="0"/>
              <a:t>Cirugía en pacientes con indicación quirúrgica para manejo de ERGE.</a:t>
            </a:r>
          </a:p>
          <a:p>
            <a:pPr lvl="1" algn="just">
              <a:lnSpc>
                <a:spcPct val="100000"/>
              </a:lnSpc>
            </a:pPr>
            <a:r>
              <a:rPr lang="es-CO" sz="2200" dirty="0"/>
              <a:t>Reparo de la hernia + fundoplicatura vía laparoscópica.</a:t>
            </a:r>
          </a:p>
        </p:txBody>
      </p:sp>
      <p:sp>
        <p:nvSpPr>
          <p:cNvPr id="4" name="Rectángulo 3">
            <a:extLst>
              <a:ext uri="{FF2B5EF4-FFF2-40B4-BE49-F238E27FC236}">
                <a16:creationId xmlns:a16="http://schemas.microsoft.com/office/drawing/2014/main" id="{D5E1CDBA-D8AC-864F-8FDF-38537C69E23E}"/>
              </a:ext>
            </a:extLst>
          </p:cNvPr>
          <p:cNvSpPr/>
          <p:nvPr/>
        </p:nvSpPr>
        <p:spPr>
          <a:xfrm>
            <a:off x="5515868" y="5851555"/>
            <a:ext cx="6397431" cy="461665"/>
          </a:xfrm>
          <a:prstGeom prst="rect">
            <a:avLst/>
          </a:prstGeom>
        </p:spPr>
        <p:txBody>
          <a:bodyPr wrap="square">
            <a:spAutoFit/>
          </a:bodyPr>
          <a:lstStyle/>
          <a:p>
            <a:pPr algn="r"/>
            <a:r>
              <a:rPr lang="es-CO" sz="1200" dirty="0">
                <a:solidFill>
                  <a:srgbClr val="152B48"/>
                </a:solidFill>
                <a:latin typeface="Montserrat" pitchFamily="2" charset="77"/>
              </a:rPr>
              <a:t>Kohn GP, Price RR, DeMeester SR, Zehetner J, Muensterer OJ, Awad Z, et al. Guidelines for the management of hiatal hernia. Surg Endosc. 2013;27:4409-4428</a:t>
            </a:r>
          </a:p>
        </p:txBody>
      </p:sp>
    </p:spTree>
    <p:extLst>
      <p:ext uri="{BB962C8B-B14F-4D97-AF65-F5344CB8AC3E}">
        <p14:creationId xmlns:p14="http://schemas.microsoft.com/office/powerpoint/2010/main" val="157877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C905510-E34A-5943-BDA8-B1DC44AD4539}"/>
              </a:ext>
            </a:extLst>
          </p:cNvPr>
          <p:cNvSpPr>
            <a:spLocks noGrp="1"/>
          </p:cNvSpPr>
          <p:nvPr>
            <p:ph idx="1"/>
          </p:nvPr>
        </p:nvSpPr>
        <p:spPr>
          <a:xfrm>
            <a:off x="609600" y="711201"/>
            <a:ext cx="10972800" cy="2717799"/>
          </a:xfrm>
        </p:spPr>
        <p:txBody>
          <a:bodyPr>
            <a:normAutofit/>
          </a:bodyPr>
          <a:lstStyle/>
          <a:p>
            <a:pPr>
              <a:lnSpc>
                <a:spcPct val="100000"/>
              </a:lnSpc>
            </a:pPr>
            <a:r>
              <a:rPr lang="es-CO" sz="2400" dirty="0"/>
              <a:t>Hernias paraesofágicas:</a:t>
            </a:r>
          </a:p>
          <a:p>
            <a:pPr lvl="1">
              <a:lnSpc>
                <a:spcPct val="100000"/>
              </a:lnSpc>
              <a:buFont typeface="Wingdings" pitchFamily="2" charset="2"/>
              <a:buChar char="§"/>
            </a:pPr>
            <a:r>
              <a:rPr lang="es-CO" sz="2200" dirty="0"/>
              <a:t>Sintomáticas: indicación quirúrgica:</a:t>
            </a:r>
          </a:p>
          <a:p>
            <a:pPr lvl="2">
              <a:lnSpc>
                <a:spcPct val="100000"/>
              </a:lnSpc>
              <a:buFont typeface="Courier New" panose="02070309020205020404" pitchFamily="49" charset="0"/>
              <a:buChar char="o"/>
            </a:pPr>
            <a:r>
              <a:rPr lang="es-CO" dirty="0"/>
              <a:t>Considerar incluso síntomas leves.</a:t>
            </a:r>
          </a:p>
          <a:p>
            <a:pPr lvl="2">
              <a:lnSpc>
                <a:spcPct val="100000"/>
              </a:lnSpc>
              <a:buFont typeface="Courier New" panose="02070309020205020404" pitchFamily="49" charset="0"/>
              <a:buChar char="o"/>
            </a:pPr>
            <a:r>
              <a:rPr lang="es-CO" dirty="0"/>
              <a:t>Vólvulo crónico: anemia ferropénica.</a:t>
            </a:r>
          </a:p>
          <a:p>
            <a:pPr lvl="2">
              <a:lnSpc>
                <a:spcPct val="100000"/>
              </a:lnSpc>
              <a:buFont typeface="Courier New" panose="02070309020205020404" pitchFamily="49" charset="0"/>
              <a:buChar char="o"/>
            </a:pPr>
            <a:r>
              <a:rPr lang="es-CO" dirty="0"/>
              <a:t>Síntomas obstructivos agudos.</a:t>
            </a:r>
          </a:p>
        </p:txBody>
      </p:sp>
      <p:sp>
        <p:nvSpPr>
          <p:cNvPr id="5" name="Marcador de contenido 2">
            <a:extLst>
              <a:ext uri="{FF2B5EF4-FFF2-40B4-BE49-F238E27FC236}">
                <a16:creationId xmlns:a16="http://schemas.microsoft.com/office/drawing/2014/main" id="{3D36555A-4954-6540-9A0D-82DAFA446716}"/>
              </a:ext>
            </a:extLst>
          </p:cNvPr>
          <p:cNvSpPr txBox="1">
            <a:spLocks/>
          </p:cNvSpPr>
          <p:nvPr/>
        </p:nvSpPr>
        <p:spPr>
          <a:xfrm>
            <a:off x="4669654" y="3726357"/>
            <a:ext cx="7340082" cy="27177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pPr>
            <a:r>
              <a:rPr lang="es-CO" sz="2400" dirty="0"/>
              <a:t>Asintomáticas : ¿realmente lo son?</a:t>
            </a:r>
          </a:p>
          <a:p>
            <a:pPr lvl="2">
              <a:lnSpc>
                <a:spcPct val="100000"/>
              </a:lnSpc>
              <a:buFont typeface="Wingdings" pitchFamily="2" charset="2"/>
              <a:buChar char="§"/>
            </a:pPr>
            <a:r>
              <a:rPr lang="es-CO" sz="2200" dirty="0"/>
              <a:t>Acorde a edad y comorbilidades.</a:t>
            </a:r>
          </a:p>
          <a:p>
            <a:pPr lvl="2">
              <a:lnSpc>
                <a:spcPct val="100000"/>
              </a:lnSpc>
              <a:buFont typeface="Wingdings" pitchFamily="2" charset="2"/>
              <a:buChar char="§"/>
            </a:pPr>
            <a:r>
              <a:rPr lang="es-CO" sz="2200" dirty="0"/>
              <a:t>Progresión a síntomas 14%/año:</a:t>
            </a:r>
          </a:p>
          <a:p>
            <a:pPr lvl="3">
              <a:lnSpc>
                <a:spcPct val="100000"/>
              </a:lnSpc>
              <a:buFont typeface="Courier New" panose="02070309020205020404" pitchFamily="49" charset="0"/>
              <a:buChar char="o"/>
            </a:pPr>
            <a:r>
              <a:rPr lang="es-CO" dirty="0"/>
              <a:t>Riesgo requerir cirugìa emergente 2%/año.</a:t>
            </a:r>
          </a:p>
          <a:p>
            <a:pPr lvl="2">
              <a:lnSpc>
                <a:spcPct val="100000"/>
              </a:lnSpc>
              <a:buFont typeface="Wingdings" pitchFamily="2" charset="2"/>
              <a:buChar char="§"/>
            </a:pPr>
            <a:r>
              <a:rPr lang="es-CO" sz="2200" dirty="0"/>
              <a:t>Mortalidad manejo emergente 17%.</a:t>
            </a:r>
          </a:p>
        </p:txBody>
      </p:sp>
    </p:spTree>
    <p:extLst>
      <p:ext uri="{BB962C8B-B14F-4D97-AF65-F5344CB8AC3E}">
        <p14:creationId xmlns:p14="http://schemas.microsoft.com/office/powerpoint/2010/main" val="2333903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1DA97F-9E8B-B747-A6BA-D1A4B480E00F}"/>
              </a:ext>
            </a:extLst>
          </p:cNvPr>
          <p:cNvSpPr>
            <a:spLocks noGrp="1"/>
          </p:cNvSpPr>
          <p:nvPr>
            <p:ph type="title"/>
          </p:nvPr>
        </p:nvSpPr>
        <p:spPr>
          <a:xfrm>
            <a:off x="571500" y="62152"/>
            <a:ext cx="10515600" cy="1325563"/>
          </a:xfrm>
        </p:spPr>
        <p:txBody>
          <a:bodyPr/>
          <a:lstStyle/>
          <a:p>
            <a:r>
              <a:rPr lang="es-CO" dirty="0"/>
              <a:t>Reparo quirúrgico</a:t>
            </a:r>
          </a:p>
        </p:txBody>
      </p:sp>
      <p:sp>
        <p:nvSpPr>
          <p:cNvPr id="3" name="Marcador de contenido 2">
            <a:extLst>
              <a:ext uri="{FF2B5EF4-FFF2-40B4-BE49-F238E27FC236}">
                <a16:creationId xmlns:a16="http://schemas.microsoft.com/office/drawing/2014/main" id="{34874A59-B7B7-4142-B4C3-0D8E217D30E7}"/>
              </a:ext>
            </a:extLst>
          </p:cNvPr>
          <p:cNvSpPr>
            <a:spLocks noGrp="1"/>
          </p:cNvSpPr>
          <p:nvPr>
            <p:ph idx="1"/>
          </p:nvPr>
        </p:nvSpPr>
        <p:spPr>
          <a:xfrm>
            <a:off x="4259072" y="2846692"/>
            <a:ext cx="7807707" cy="3949156"/>
          </a:xfrm>
        </p:spPr>
        <p:txBody>
          <a:bodyPr>
            <a:normAutofit lnSpcReduction="10000"/>
          </a:bodyPr>
          <a:lstStyle/>
          <a:p>
            <a:pPr marL="457200" lvl="1" indent="0" algn="just">
              <a:lnSpc>
                <a:spcPct val="110000"/>
              </a:lnSpc>
              <a:buNone/>
            </a:pPr>
            <a:r>
              <a:rPr lang="es-CO" sz="2400" dirty="0"/>
              <a:t>Objetivos básicos:</a:t>
            </a:r>
          </a:p>
          <a:p>
            <a:pPr lvl="2" algn="just">
              <a:lnSpc>
                <a:spcPct val="110000"/>
              </a:lnSpc>
            </a:pPr>
            <a:r>
              <a:rPr lang="es-CO" sz="2200" dirty="0"/>
              <a:t>Reducción del saco herniario y sus contenidos.</a:t>
            </a:r>
          </a:p>
          <a:p>
            <a:pPr lvl="2" algn="just">
              <a:lnSpc>
                <a:spcPct val="110000"/>
              </a:lnSpc>
            </a:pPr>
            <a:r>
              <a:rPr lang="es-CO" sz="2200" dirty="0"/>
              <a:t>Disección completa de las cruras diafragmáticas y la unión gastroesofágica.</a:t>
            </a:r>
          </a:p>
          <a:p>
            <a:pPr lvl="2" algn="just">
              <a:lnSpc>
                <a:spcPct val="110000"/>
              </a:lnSpc>
            </a:pPr>
            <a:r>
              <a:rPr lang="es-CO" sz="2200" dirty="0"/>
              <a:t>Movilización del esófago para lograr al menos 3cm de esófago intraabdominal.</a:t>
            </a:r>
          </a:p>
          <a:p>
            <a:pPr lvl="2" algn="just">
              <a:lnSpc>
                <a:spcPct val="110000"/>
              </a:lnSpc>
            </a:pPr>
            <a:r>
              <a:rPr lang="es-CO" sz="2200" dirty="0"/>
              <a:t>Aproximación sin tensión de las cruras, uso de malla </a:t>
            </a:r>
            <a:r>
              <a:rPr lang="es-CO" sz="2200" i="1" dirty="0"/>
              <a:t>Onlay.</a:t>
            </a:r>
          </a:p>
          <a:p>
            <a:pPr lvl="2" algn="just">
              <a:lnSpc>
                <a:spcPct val="110000"/>
              </a:lnSpc>
            </a:pPr>
            <a:r>
              <a:rPr lang="es-CO" sz="2200" dirty="0"/>
              <a:t>Procedimiento antirreflujo (competencia del EEI).</a:t>
            </a:r>
          </a:p>
          <a:p>
            <a:pPr lvl="2" algn="just">
              <a:lnSpc>
                <a:spcPct val="110000"/>
              </a:lnSpc>
            </a:pPr>
            <a:r>
              <a:rPr lang="es-CO" sz="2200" dirty="0"/>
              <a:t>Manejo agresivo de las náuseas y el vómito POP.</a:t>
            </a:r>
          </a:p>
        </p:txBody>
      </p:sp>
      <p:pic>
        <p:nvPicPr>
          <p:cNvPr id="7" name="Imagen 6">
            <a:extLst>
              <a:ext uri="{FF2B5EF4-FFF2-40B4-BE49-F238E27FC236}">
                <a16:creationId xmlns:a16="http://schemas.microsoft.com/office/drawing/2014/main" id="{B9BBFFAA-2800-074D-B633-39F193E1A1B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36666" y="1294410"/>
            <a:ext cx="3457576" cy="2368576"/>
          </a:xfrm>
          <a:prstGeom prst="rect">
            <a:avLst/>
          </a:prstGeom>
        </p:spPr>
      </p:pic>
      <p:pic>
        <p:nvPicPr>
          <p:cNvPr id="8" name="Imagen 7">
            <a:extLst>
              <a:ext uri="{FF2B5EF4-FFF2-40B4-BE49-F238E27FC236}">
                <a16:creationId xmlns:a16="http://schemas.microsoft.com/office/drawing/2014/main" id="{172273F6-5766-1D48-985A-A8B15244FAB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323696" y="637177"/>
            <a:ext cx="3058713" cy="2014538"/>
          </a:xfrm>
          <a:prstGeom prst="rect">
            <a:avLst/>
          </a:prstGeom>
        </p:spPr>
      </p:pic>
    </p:spTree>
    <p:extLst>
      <p:ext uri="{BB962C8B-B14F-4D97-AF65-F5344CB8AC3E}">
        <p14:creationId xmlns:p14="http://schemas.microsoft.com/office/powerpoint/2010/main" val="2410204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A6ADE3-4DC4-094F-BCD6-4F351D01A2D7}"/>
              </a:ext>
            </a:extLst>
          </p:cNvPr>
          <p:cNvSpPr>
            <a:spLocks noGrp="1"/>
          </p:cNvSpPr>
          <p:nvPr>
            <p:ph type="title"/>
          </p:nvPr>
        </p:nvSpPr>
        <p:spPr>
          <a:xfrm>
            <a:off x="520959" y="37324"/>
            <a:ext cx="10515600" cy="952339"/>
          </a:xfrm>
        </p:spPr>
        <p:txBody>
          <a:bodyPr/>
          <a:lstStyle/>
          <a:p>
            <a:r>
              <a:rPr lang="es-CO" dirty="0"/>
              <a:t>Introducción</a:t>
            </a:r>
          </a:p>
        </p:txBody>
      </p:sp>
      <p:sp>
        <p:nvSpPr>
          <p:cNvPr id="3" name="Marcador de contenido 2">
            <a:extLst>
              <a:ext uri="{FF2B5EF4-FFF2-40B4-BE49-F238E27FC236}">
                <a16:creationId xmlns:a16="http://schemas.microsoft.com/office/drawing/2014/main" id="{B5F75AE0-0776-E446-8D63-424E4AAA44AE}"/>
              </a:ext>
            </a:extLst>
          </p:cNvPr>
          <p:cNvSpPr>
            <a:spLocks noGrp="1"/>
          </p:cNvSpPr>
          <p:nvPr>
            <p:ph idx="1"/>
          </p:nvPr>
        </p:nvSpPr>
        <p:spPr>
          <a:xfrm>
            <a:off x="4850790" y="1507647"/>
            <a:ext cx="7033590" cy="4530725"/>
          </a:xfrm>
        </p:spPr>
        <p:txBody>
          <a:bodyPr>
            <a:noAutofit/>
          </a:bodyPr>
          <a:lstStyle/>
          <a:p>
            <a:pPr algn="just">
              <a:lnSpc>
                <a:spcPct val="100000"/>
              </a:lnSpc>
            </a:pPr>
            <a:r>
              <a:rPr lang="es-CO" sz="2200" dirty="0"/>
              <a:t>Usualmente corresponde a hallazgo incidental en el contexto de exámenes diagnósticos para otras patologías.</a:t>
            </a:r>
          </a:p>
          <a:p>
            <a:pPr algn="just">
              <a:lnSpc>
                <a:spcPct val="100000"/>
              </a:lnSpc>
            </a:pPr>
            <a:r>
              <a:rPr lang="es-CO" sz="2200" b="1" dirty="0"/>
              <a:t>Herniación de los elementos de la cavidad abdominal a través del hiato esofágico hacia el tórax.</a:t>
            </a:r>
          </a:p>
          <a:p>
            <a:pPr algn="just">
              <a:lnSpc>
                <a:spcPct val="100000"/>
              </a:lnSpc>
            </a:pPr>
            <a:r>
              <a:rPr lang="es-CO" sz="2200" dirty="0"/>
              <a:t>Henry Ingersoll Bowditch: 1853.</a:t>
            </a:r>
          </a:p>
          <a:p>
            <a:pPr algn="just">
              <a:lnSpc>
                <a:spcPct val="100000"/>
              </a:lnSpc>
            </a:pPr>
            <a:r>
              <a:rPr lang="es-CO" sz="2200" dirty="0"/>
              <a:t>Soresi 1919: primer reparo quirúrgico.</a:t>
            </a:r>
          </a:p>
          <a:p>
            <a:pPr algn="just">
              <a:lnSpc>
                <a:spcPct val="100000"/>
              </a:lnSpc>
            </a:pPr>
            <a:r>
              <a:rPr lang="es-CO" sz="2200" dirty="0"/>
              <a:t>Clasificación inicial </a:t>
            </a:r>
            <a:r>
              <a:rPr lang="es-CO" sz="2200" dirty="0">
                <a:sym typeface="Wingdings" pitchFamily="2" charset="2"/>
              </a:rPr>
              <a:t></a:t>
            </a:r>
            <a:r>
              <a:rPr lang="es-CO" sz="2200" dirty="0"/>
              <a:t> Ake Akerlund: 1926.</a:t>
            </a:r>
          </a:p>
          <a:p>
            <a:pPr algn="just">
              <a:lnSpc>
                <a:spcPct val="100000"/>
              </a:lnSpc>
            </a:pPr>
            <a:r>
              <a:rPr lang="es-CO" sz="2200" dirty="0"/>
              <a:t>Primera mitad S XX: Asociación ERGE-HH.</a:t>
            </a:r>
          </a:p>
          <a:p>
            <a:pPr algn="just">
              <a:lnSpc>
                <a:spcPct val="100000"/>
              </a:lnSpc>
            </a:pPr>
            <a:r>
              <a:rPr lang="es-CO" sz="2200" dirty="0"/>
              <a:t>Nissen 1956: técnica plicatura. </a:t>
            </a:r>
          </a:p>
        </p:txBody>
      </p:sp>
      <p:pic>
        <p:nvPicPr>
          <p:cNvPr id="1026" name="Picture 2" descr="Hernia treatment | Hernia Doctor | Laparoscopic Hernia surgery in bangalore">
            <a:extLst>
              <a:ext uri="{FF2B5EF4-FFF2-40B4-BE49-F238E27FC236}">
                <a16:creationId xmlns:a16="http://schemas.microsoft.com/office/drawing/2014/main" id="{D72752EE-F77C-0648-84E2-F3E59B773E9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17738" y="956575"/>
            <a:ext cx="2736273" cy="2936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2730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791E9A-BB8D-AF48-837B-694ABFE6E402}"/>
              </a:ext>
            </a:extLst>
          </p:cNvPr>
          <p:cNvSpPr>
            <a:spLocks noGrp="1"/>
          </p:cNvSpPr>
          <p:nvPr>
            <p:ph type="title"/>
          </p:nvPr>
        </p:nvSpPr>
        <p:spPr>
          <a:xfrm>
            <a:off x="539621" y="189151"/>
            <a:ext cx="10515600" cy="1325563"/>
          </a:xfrm>
        </p:spPr>
        <p:txBody>
          <a:bodyPr/>
          <a:lstStyle/>
          <a:p>
            <a:r>
              <a:rPr lang="es-CO" dirty="0"/>
              <a:t>Pronóstico</a:t>
            </a:r>
          </a:p>
        </p:txBody>
      </p:sp>
      <p:sp>
        <p:nvSpPr>
          <p:cNvPr id="3" name="Marcador de contenido 2">
            <a:extLst>
              <a:ext uri="{FF2B5EF4-FFF2-40B4-BE49-F238E27FC236}">
                <a16:creationId xmlns:a16="http://schemas.microsoft.com/office/drawing/2014/main" id="{ABB31F4D-B50C-3B4C-9FBC-430EE31B7C5C}"/>
              </a:ext>
            </a:extLst>
          </p:cNvPr>
          <p:cNvSpPr>
            <a:spLocks noGrp="1"/>
          </p:cNvSpPr>
          <p:nvPr>
            <p:ph idx="1"/>
          </p:nvPr>
        </p:nvSpPr>
        <p:spPr>
          <a:xfrm>
            <a:off x="4917031" y="1163637"/>
            <a:ext cx="7033590" cy="4530725"/>
          </a:xfrm>
        </p:spPr>
        <p:txBody>
          <a:bodyPr>
            <a:noAutofit/>
          </a:bodyPr>
          <a:lstStyle/>
          <a:p>
            <a:pPr>
              <a:lnSpc>
                <a:spcPct val="100000"/>
              </a:lnSpc>
            </a:pPr>
            <a:r>
              <a:rPr lang="es-CO" sz="2200" dirty="0"/>
              <a:t>Pilar fundamental: selección adecuada del paciente.</a:t>
            </a:r>
          </a:p>
          <a:p>
            <a:pPr>
              <a:lnSpc>
                <a:spcPct val="100000"/>
              </a:lnSpc>
            </a:pPr>
            <a:r>
              <a:rPr lang="es-CO" sz="2200" dirty="0"/>
              <a:t>Centros de excelencia en cirugía laparoscópica avanzada.</a:t>
            </a:r>
          </a:p>
          <a:p>
            <a:pPr>
              <a:lnSpc>
                <a:spcPct val="100000"/>
              </a:lnSpc>
            </a:pPr>
            <a:r>
              <a:rPr lang="es-CO" sz="2200" dirty="0"/>
              <a:t>Reparación electiva:</a:t>
            </a:r>
          </a:p>
          <a:p>
            <a:pPr lvl="1">
              <a:lnSpc>
                <a:spcPct val="100000"/>
              </a:lnSpc>
              <a:buFont typeface="Wingdings" pitchFamily="2" charset="2"/>
              <a:buChar char="§"/>
            </a:pPr>
            <a:r>
              <a:rPr lang="es-CO" dirty="0"/>
              <a:t>Morbilidad 20%:</a:t>
            </a:r>
          </a:p>
          <a:p>
            <a:pPr lvl="2">
              <a:lnSpc>
                <a:spcPct val="100000"/>
              </a:lnSpc>
              <a:buFont typeface="Courier New" panose="02070309020205020404" pitchFamily="49" charset="0"/>
              <a:buChar char="o"/>
            </a:pPr>
            <a:r>
              <a:rPr lang="es-CO" sz="1800" dirty="0"/>
              <a:t>Intraoperatoria: neumotórax, sangrado, lesión vagal, lesión esplénica, neumomediastino, enfisema, seroma mediastinal, lesión aórtica. </a:t>
            </a:r>
          </a:p>
          <a:p>
            <a:pPr lvl="2">
              <a:lnSpc>
                <a:spcPct val="100000"/>
              </a:lnSpc>
              <a:buFont typeface="Courier New" panose="02070309020205020404" pitchFamily="49" charset="0"/>
              <a:buChar char="o"/>
            </a:pPr>
            <a:r>
              <a:rPr lang="es-CO" sz="1800" dirty="0"/>
              <a:t>Postoperatorias: disfagia, perforación visceral, ISO, estenosis esofágica, pirosis, dehiscencia de la fundoplicatura, recurrencia. </a:t>
            </a:r>
          </a:p>
          <a:p>
            <a:pPr lvl="1">
              <a:lnSpc>
                <a:spcPct val="100000"/>
              </a:lnSpc>
              <a:buFont typeface="Wingdings" pitchFamily="2" charset="2"/>
              <a:buChar char="§"/>
            </a:pPr>
            <a:r>
              <a:rPr lang="es-CO" dirty="0"/>
              <a:t>Mortalidad &lt;1%.</a:t>
            </a:r>
          </a:p>
          <a:p>
            <a:pPr>
              <a:lnSpc>
                <a:spcPct val="100000"/>
              </a:lnSpc>
            </a:pPr>
            <a:r>
              <a:rPr lang="es-CO" sz="2200" dirty="0"/>
              <a:t>Éxito del procedimiento 80-85%.</a:t>
            </a:r>
          </a:p>
        </p:txBody>
      </p:sp>
    </p:spTree>
    <p:extLst>
      <p:ext uri="{BB962C8B-B14F-4D97-AF65-F5344CB8AC3E}">
        <p14:creationId xmlns:p14="http://schemas.microsoft.com/office/powerpoint/2010/main" val="77678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C4FC00-B1F3-7346-98F0-524A4357338D}"/>
              </a:ext>
            </a:extLst>
          </p:cNvPr>
          <p:cNvSpPr>
            <a:spLocks noGrp="1"/>
          </p:cNvSpPr>
          <p:nvPr>
            <p:ph type="title"/>
          </p:nvPr>
        </p:nvSpPr>
        <p:spPr>
          <a:xfrm>
            <a:off x="632924" y="93309"/>
            <a:ext cx="10515600" cy="1002731"/>
          </a:xfrm>
        </p:spPr>
        <p:txBody>
          <a:bodyPr anchor="ctr">
            <a:normAutofit/>
          </a:bodyPr>
          <a:lstStyle/>
          <a:p>
            <a:r>
              <a:rPr lang="es-CO" dirty="0"/>
              <a:t>Vólvulo gástrico</a:t>
            </a:r>
          </a:p>
        </p:txBody>
      </p:sp>
      <p:pic>
        <p:nvPicPr>
          <p:cNvPr id="3074" name="Picture 2" descr="Gastric Volvulus in Infants and Children | American Academy of Pediatrics">
            <a:extLst>
              <a:ext uri="{FF2B5EF4-FFF2-40B4-BE49-F238E27FC236}">
                <a16:creationId xmlns:a16="http://schemas.microsoft.com/office/drawing/2014/main" id="{844099DF-A885-A140-BA7D-C7B861C04C9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1981910" y="980749"/>
            <a:ext cx="2893017" cy="2907554"/>
          </a:xfrm>
          <a:prstGeom prst="rect">
            <a:avLst/>
          </a:prstGeom>
          <a:solidFill>
            <a:srgbClr val="FFFFFF"/>
          </a:solidFill>
        </p:spPr>
      </p:pic>
      <p:sp>
        <p:nvSpPr>
          <p:cNvPr id="3" name="Marcador de contenido 2">
            <a:extLst>
              <a:ext uri="{FF2B5EF4-FFF2-40B4-BE49-F238E27FC236}">
                <a16:creationId xmlns:a16="http://schemas.microsoft.com/office/drawing/2014/main" id="{9A6CD172-11D0-E64B-B86F-5A9FFE7AD2BF}"/>
              </a:ext>
            </a:extLst>
          </p:cNvPr>
          <p:cNvSpPr>
            <a:spLocks noGrp="1"/>
          </p:cNvSpPr>
          <p:nvPr>
            <p:ph sz="half" idx="2"/>
          </p:nvPr>
        </p:nvSpPr>
        <p:spPr>
          <a:xfrm>
            <a:off x="5561045" y="2122715"/>
            <a:ext cx="6357257" cy="4525963"/>
          </a:xfrm>
        </p:spPr>
        <p:txBody>
          <a:bodyPr>
            <a:noAutofit/>
          </a:bodyPr>
          <a:lstStyle/>
          <a:p>
            <a:pPr algn="just"/>
            <a:r>
              <a:rPr lang="es-CO" sz="2200" dirty="0"/>
              <a:t>Giro del estómago sobre su propio eje:</a:t>
            </a:r>
          </a:p>
          <a:p>
            <a:pPr lvl="1" algn="just">
              <a:buFont typeface="Wingdings" pitchFamily="2" charset="2"/>
              <a:buChar char="§"/>
            </a:pPr>
            <a:r>
              <a:rPr lang="es-CO" sz="2000" dirty="0"/>
              <a:t>Obstrucción, estrangulación, infarto gástrico:</a:t>
            </a:r>
          </a:p>
          <a:p>
            <a:pPr lvl="2" algn="just">
              <a:buFont typeface="Courier New" panose="02070309020205020404" pitchFamily="49" charset="0"/>
              <a:buChar char="o"/>
            </a:pPr>
            <a:r>
              <a:rPr lang="es-CO" sz="1800" dirty="0"/>
              <a:t>Giro &gt;180º.</a:t>
            </a:r>
          </a:p>
          <a:p>
            <a:pPr lvl="2" algn="just">
              <a:buFont typeface="Courier New" panose="02070309020205020404" pitchFamily="49" charset="0"/>
              <a:buChar char="o"/>
            </a:pPr>
            <a:r>
              <a:rPr lang="es-CO" sz="1800" dirty="0"/>
              <a:t>Asociado a riesgo de perforación y compromiso cardiorrespiratorio severo.</a:t>
            </a:r>
          </a:p>
          <a:p>
            <a:pPr algn="just"/>
            <a:r>
              <a:rPr lang="es-CO" sz="2200" dirty="0"/>
              <a:t>Complicación de hernia hiatal:</a:t>
            </a:r>
          </a:p>
          <a:p>
            <a:pPr lvl="1" algn="just">
              <a:buFont typeface="Wingdings" pitchFamily="2" charset="2"/>
              <a:buChar char="§"/>
            </a:pPr>
            <a:r>
              <a:rPr lang="es-CO" sz="2000" dirty="0"/>
              <a:t>Menos frecuente en eventraciones o parálisis diafragmáticas.</a:t>
            </a:r>
          </a:p>
          <a:p>
            <a:pPr algn="just"/>
            <a:r>
              <a:rPr lang="es-CO" sz="2200" dirty="0"/>
              <a:t>Fijación gástrica:</a:t>
            </a:r>
          </a:p>
          <a:p>
            <a:pPr lvl="1" algn="just">
              <a:buFont typeface="Wingdings" pitchFamily="2" charset="2"/>
              <a:buChar char="§"/>
            </a:pPr>
            <a:r>
              <a:rPr lang="es-CO" sz="2000" dirty="0"/>
              <a:t>Segunda porción del duodeno.</a:t>
            </a:r>
          </a:p>
          <a:p>
            <a:pPr lvl="1" algn="just">
              <a:buFont typeface="Wingdings" pitchFamily="2" charset="2"/>
              <a:buChar char="§"/>
            </a:pPr>
            <a:r>
              <a:rPr lang="es-CO" sz="2000" dirty="0"/>
              <a:t>Ligamento gastrocólico:</a:t>
            </a:r>
          </a:p>
          <a:p>
            <a:pPr lvl="2" algn="just">
              <a:buFont typeface="Courier New" panose="02070309020205020404" pitchFamily="49" charset="0"/>
              <a:buChar char="o"/>
            </a:pPr>
            <a:r>
              <a:rPr lang="es-CO" sz="1800" dirty="0"/>
              <a:t>Permiten torsión gástrica.</a:t>
            </a:r>
          </a:p>
        </p:txBody>
      </p:sp>
    </p:spTree>
    <p:extLst>
      <p:ext uri="{BB962C8B-B14F-4D97-AF65-F5344CB8AC3E}">
        <p14:creationId xmlns:p14="http://schemas.microsoft.com/office/powerpoint/2010/main" val="1571183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EA49C6-9FCA-9640-8D28-A37F54371445}"/>
              </a:ext>
            </a:extLst>
          </p:cNvPr>
          <p:cNvSpPr>
            <a:spLocks noGrp="1"/>
          </p:cNvSpPr>
          <p:nvPr>
            <p:ph type="title"/>
          </p:nvPr>
        </p:nvSpPr>
        <p:spPr>
          <a:xfrm>
            <a:off x="515129" y="115468"/>
            <a:ext cx="10515600" cy="997213"/>
          </a:xfrm>
        </p:spPr>
        <p:txBody>
          <a:bodyPr anchor="ctr">
            <a:normAutofit/>
          </a:bodyPr>
          <a:lstStyle/>
          <a:p>
            <a:r>
              <a:rPr lang="es-CO" dirty="0"/>
              <a:t>Diagnóstico</a:t>
            </a:r>
          </a:p>
        </p:txBody>
      </p:sp>
      <p:sp>
        <p:nvSpPr>
          <p:cNvPr id="3" name="Marcador de contenido 2">
            <a:extLst>
              <a:ext uri="{FF2B5EF4-FFF2-40B4-BE49-F238E27FC236}">
                <a16:creationId xmlns:a16="http://schemas.microsoft.com/office/drawing/2014/main" id="{3ECBB629-2C7C-FA4C-A1F9-C1480A124B85}"/>
              </a:ext>
            </a:extLst>
          </p:cNvPr>
          <p:cNvSpPr>
            <a:spLocks noGrp="1"/>
          </p:cNvSpPr>
          <p:nvPr>
            <p:ph sz="half" idx="1"/>
          </p:nvPr>
        </p:nvSpPr>
        <p:spPr>
          <a:xfrm>
            <a:off x="5445320" y="2053900"/>
            <a:ext cx="6466762" cy="4464700"/>
          </a:xfrm>
        </p:spPr>
        <p:txBody>
          <a:bodyPr>
            <a:normAutofit/>
          </a:bodyPr>
          <a:lstStyle/>
          <a:p>
            <a:pPr algn="just">
              <a:lnSpc>
                <a:spcPct val="100000"/>
              </a:lnSpc>
            </a:pPr>
            <a:r>
              <a:rPr lang="es-CO" sz="2200" dirty="0"/>
              <a:t>Radiografía:</a:t>
            </a:r>
          </a:p>
          <a:p>
            <a:pPr lvl="1" algn="just">
              <a:lnSpc>
                <a:spcPct val="100000"/>
              </a:lnSpc>
              <a:buFont typeface="Wingdings" pitchFamily="2" charset="2"/>
              <a:buChar char="§"/>
            </a:pPr>
            <a:r>
              <a:rPr lang="es-CO" sz="2000" dirty="0"/>
              <a:t>Estómago intratorácico con doble nivel hidroaéreo en el tórax en bipedestación.</a:t>
            </a:r>
          </a:p>
          <a:p>
            <a:pPr algn="just">
              <a:lnSpc>
                <a:spcPct val="100000"/>
              </a:lnSpc>
            </a:pPr>
            <a:r>
              <a:rPr lang="es-CO" sz="2200" dirty="0"/>
              <a:t>Estudio baritado:</a:t>
            </a:r>
          </a:p>
          <a:p>
            <a:pPr lvl="1" algn="just">
              <a:lnSpc>
                <a:spcPct val="100000"/>
              </a:lnSpc>
            </a:pPr>
            <a:r>
              <a:rPr lang="es-CO" sz="2000" dirty="0"/>
              <a:t>Inversión del estómago intratorácico.</a:t>
            </a:r>
          </a:p>
          <a:p>
            <a:pPr lvl="1" algn="just">
              <a:lnSpc>
                <a:spcPct val="100000"/>
              </a:lnSpc>
            </a:pPr>
            <a:r>
              <a:rPr lang="es-CO" sz="2000" dirty="0"/>
              <a:t>Acercamiento del píloro y el fundus.</a:t>
            </a:r>
          </a:p>
          <a:p>
            <a:pPr lvl="1" algn="just">
              <a:lnSpc>
                <a:spcPct val="100000"/>
              </a:lnSpc>
            </a:pPr>
            <a:r>
              <a:rPr lang="es-CO" sz="2000" dirty="0"/>
              <a:t>“Estómago al revés”.</a:t>
            </a:r>
          </a:p>
          <a:p>
            <a:pPr lvl="1" algn="just">
              <a:lnSpc>
                <a:spcPct val="100000"/>
              </a:lnSpc>
            </a:pPr>
            <a:r>
              <a:rPr lang="es-CO" sz="2000" dirty="0"/>
              <a:t>Píloro apuntando hacia abajo.</a:t>
            </a:r>
          </a:p>
          <a:p>
            <a:pPr algn="just">
              <a:lnSpc>
                <a:spcPct val="100000"/>
              </a:lnSpc>
            </a:pPr>
            <a:r>
              <a:rPr lang="es-CO" sz="2200" dirty="0"/>
              <a:t>TAC: signos de isquemia:</a:t>
            </a:r>
          </a:p>
          <a:p>
            <a:pPr lvl="1" algn="just">
              <a:lnSpc>
                <a:spcPct val="100000"/>
              </a:lnSpc>
              <a:buFont typeface="Wingdings" pitchFamily="2" charset="2"/>
              <a:buChar char="§"/>
            </a:pPr>
            <a:r>
              <a:rPr lang="es-CO" sz="2000" dirty="0"/>
              <a:t>¡Contexto agudo!</a:t>
            </a:r>
          </a:p>
          <a:p>
            <a:pPr algn="just">
              <a:lnSpc>
                <a:spcPct val="100000"/>
              </a:lnSpc>
            </a:pPr>
            <a:r>
              <a:rPr lang="es-CO" sz="2200" dirty="0"/>
              <a:t>Endoscopia: evaluación de la mucosa.</a:t>
            </a:r>
          </a:p>
          <a:p>
            <a:pPr lvl="1" algn="just">
              <a:lnSpc>
                <a:spcPct val="100000"/>
              </a:lnSpc>
            </a:pPr>
            <a:endParaRPr lang="es-CO" sz="2200" dirty="0"/>
          </a:p>
        </p:txBody>
      </p:sp>
      <p:pic>
        <p:nvPicPr>
          <p:cNvPr id="4" name="Imagen 3">
            <a:extLst>
              <a:ext uri="{FF2B5EF4-FFF2-40B4-BE49-F238E27FC236}">
                <a16:creationId xmlns:a16="http://schemas.microsoft.com/office/drawing/2014/main" id="{712AC3FA-E427-E64B-85AD-1513345E40D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337917" y="1025174"/>
            <a:ext cx="3331737" cy="2800349"/>
          </a:xfrm>
          <a:prstGeom prst="rect">
            <a:avLst/>
          </a:prstGeom>
          <a:noFill/>
        </p:spPr>
      </p:pic>
    </p:spTree>
    <p:extLst>
      <p:ext uri="{BB962C8B-B14F-4D97-AF65-F5344CB8AC3E}">
        <p14:creationId xmlns:p14="http://schemas.microsoft.com/office/powerpoint/2010/main" val="3897575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7EC790-4F41-C744-BB26-2D5A1A1AA1ED}"/>
              </a:ext>
            </a:extLst>
          </p:cNvPr>
          <p:cNvSpPr>
            <a:spLocks noGrp="1"/>
          </p:cNvSpPr>
          <p:nvPr>
            <p:ph type="title"/>
          </p:nvPr>
        </p:nvSpPr>
        <p:spPr>
          <a:xfrm>
            <a:off x="547687" y="35957"/>
            <a:ext cx="10515600" cy="1325563"/>
          </a:xfrm>
        </p:spPr>
        <p:txBody>
          <a:bodyPr anchor="ctr">
            <a:normAutofit/>
          </a:bodyPr>
          <a:lstStyle/>
          <a:p>
            <a:r>
              <a:rPr lang="es-CO" dirty="0"/>
              <a:t>Clasificación</a:t>
            </a:r>
          </a:p>
        </p:txBody>
      </p:sp>
      <p:pic>
        <p:nvPicPr>
          <p:cNvPr id="10242" name="Picture 2" descr="gastric volvulus : 네이버 블로그">
            <a:extLst>
              <a:ext uri="{FF2B5EF4-FFF2-40B4-BE49-F238E27FC236}">
                <a16:creationId xmlns:a16="http://schemas.microsoft.com/office/drawing/2014/main" id="{AFC00D0C-FBFA-944E-A773-7F40655C3AC3}"/>
              </a:ext>
            </a:extLst>
          </p:cNvPr>
          <p:cNvPicPr>
            <a:picLocks noGrp="1" noChangeAspect="1" noChangeArrowheads="1"/>
          </p:cNvPicPr>
          <p:nvPr>
            <p:ph idx="1"/>
          </p:nvPr>
        </p:nvPicPr>
        <p:blipFill>
          <a:blip r:embed="rId3">
            <a:extLst>
              <a:ext uri="{28A0092B-C50C-407E-A947-70E740481C1C}">
                <a14:useLocalDpi xmlns:a14="http://schemas.microsoft.com/office/drawing/2010/main"/>
              </a:ext>
            </a:extLst>
          </a:blip>
          <a:stretch>
            <a:fillRect/>
          </a:stretch>
        </p:blipFill>
        <p:spPr bwMode="auto">
          <a:xfrm>
            <a:off x="5298243" y="455547"/>
            <a:ext cx="6086357" cy="2617788"/>
          </a:xfrm>
          <a:prstGeom prst="rect">
            <a:avLst/>
          </a:prstGeom>
          <a:solidFill>
            <a:srgbClr val="FFFFFF"/>
          </a:solidFill>
        </p:spPr>
      </p:pic>
      <p:sp>
        <p:nvSpPr>
          <p:cNvPr id="6" name="Marcador de contenido 2">
            <a:extLst>
              <a:ext uri="{FF2B5EF4-FFF2-40B4-BE49-F238E27FC236}">
                <a16:creationId xmlns:a16="http://schemas.microsoft.com/office/drawing/2014/main" id="{0B0EE81D-B5C0-9146-8C7F-ACBCBDD79581}"/>
              </a:ext>
            </a:extLst>
          </p:cNvPr>
          <p:cNvSpPr txBox="1">
            <a:spLocks/>
          </p:cNvSpPr>
          <p:nvPr/>
        </p:nvSpPr>
        <p:spPr>
          <a:xfrm>
            <a:off x="5298243" y="3787006"/>
            <a:ext cx="6605782" cy="30849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152B48"/>
                </a:solidFill>
                <a:latin typeface="Montserrat" panose="0200050500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pPr>
            <a:r>
              <a:rPr lang="es-CO" sz="2200" dirty="0"/>
              <a:t>Crónica: pacientes asintomáticos o síntomas leves:</a:t>
            </a:r>
          </a:p>
          <a:p>
            <a:pPr lvl="1" algn="just">
              <a:lnSpc>
                <a:spcPct val="100000"/>
              </a:lnSpc>
              <a:buFont typeface="Wingdings" pitchFamily="2" charset="2"/>
              <a:buChar char="§"/>
            </a:pPr>
            <a:r>
              <a:rPr lang="es-CO" dirty="0"/>
              <a:t>Saciedad temprana.</a:t>
            </a:r>
          </a:p>
          <a:p>
            <a:pPr lvl="1" algn="just">
              <a:lnSpc>
                <a:spcPct val="100000"/>
              </a:lnSpc>
              <a:buFont typeface="Wingdings" pitchFamily="2" charset="2"/>
              <a:buChar char="§"/>
            </a:pPr>
            <a:r>
              <a:rPr lang="es-CO" dirty="0"/>
              <a:t>Vómito (obstrucción parcial).</a:t>
            </a:r>
          </a:p>
          <a:p>
            <a:pPr algn="just">
              <a:lnSpc>
                <a:spcPct val="100000"/>
              </a:lnSpc>
            </a:pPr>
            <a:r>
              <a:rPr lang="es-CO" sz="2200" dirty="0"/>
              <a:t>Aguda: tríada de Borchadt:</a:t>
            </a:r>
          </a:p>
          <a:p>
            <a:pPr lvl="1" algn="just">
              <a:lnSpc>
                <a:spcPct val="100000"/>
              </a:lnSpc>
              <a:buFont typeface="Wingdings" pitchFamily="2" charset="2"/>
              <a:buChar char="§"/>
            </a:pPr>
            <a:r>
              <a:rPr lang="es-CO" dirty="0"/>
              <a:t>Emergencia quirúrgica: necrosis gástrica. Mortalidad 30%.</a:t>
            </a:r>
          </a:p>
          <a:p>
            <a:pPr lvl="1" algn="just">
              <a:lnSpc>
                <a:spcPct val="100000"/>
              </a:lnSpc>
            </a:pPr>
            <a:endParaRPr lang="es-CO" sz="2200" dirty="0"/>
          </a:p>
          <a:p>
            <a:pPr marL="457200" lvl="1" indent="0" algn="just">
              <a:lnSpc>
                <a:spcPct val="100000"/>
              </a:lnSpc>
              <a:buNone/>
            </a:pPr>
            <a:endParaRPr lang="es-CO" sz="2200" dirty="0"/>
          </a:p>
        </p:txBody>
      </p:sp>
    </p:spTree>
    <p:extLst>
      <p:ext uri="{BB962C8B-B14F-4D97-AF65-F5344CB8AC3E}">
        <p14:creationId xmlns:p14="http://schemas.microsoft.com/office/powerpoint/2010/main" val="510084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EFADB7-CAAD-2143-B2F7-805100E2F6A0}"/>
              </a:ext>
            </a:extLst>
          </p:cNvPr>
          <p:cNvSpPr>
            <a:spLocks noGrp="1"/>
          </p:cNvSpPr>
          <p:nvPr>
            <p:ph type="title"/>
          </p:nvPr>
        </p:nvSpPr>
        <p:spPr>
          <a:xfrm>
            <a:off x="539620" y="189151"/>
            <a:ext cx="10515600" cy="1325563"/>
          </a:xfrm>
        </p:spPr>
        <p:txBody>
          <a:bodyPr/>
          <a:lstStyle/>
          <a:p>
            <a:r>
              <a:rPr lang="es-CO" dirty="0"/>
              <a:t>Manejo</a:t>
            </a:r>
          </a:p>
        </p:txBody>
      </p:sp>
      <p:sp>
        <p:nvSpPr>
          <p:cNvPr id="3" name="Marcador de contenido 2">
            <a:extLst>
              <a:ext uri="{FF2B5EF4-FFF2-40B4-BE49-F238E27FC236}">
                <a16:creationId xmlns:a16="http://schemas.microsoft.com/office/drawing/2014/main" id="{ED5248F7-526B-BF48-8601-7430B677DA92}"/>
              </a:ext>
            </a:extLst>
          </p:cNvPr>
          <p:cNvSpPr>
            <a:spLocks noGrp="1"/>
          </p:cNvSpPr>
          <p:nvPr>
            <p:ph idx="1"/>
          </p:nvPr>
        </p:nvSpPr>
        <p:spPr>
          <a:xfrm>
            <a:off x="4879708" y="851932"/>
            <a:ext cx="7033590" cy="5658263"/>
          </a:xfrm>
        </p:spPr>
        <p:txBody>
          <a:bodyPr>
            <a:noAutofit/>
          </a:bodyPr>
          <a:lstStyle/>
          <a:p>
            <a:pPr algn="just">
              <a:lnSpc>
                <a:spcPct val="100000"/>
              </a:lnSpc>
            </a:pPr>
            <a:r>
              <a:rPr lang="es-CO" sz="2200" dirty="0"/>
              <a:t>Reanimación:</a:t>
            </a:r>
          </a:p>
          <a:p>
            <a:pPr lvl="1" algn="just">
              <a:lnSpc>
                <a:spcPct val="100000"/>
              </a:lnSpc>
              <a:buFont typeface="Wingdings" pitchFamily="2" charset="2"/>
              <a:buChar char="§"/>
            </a:pPr>
            <a:r>
              <a:rPr lang="es-CO" dirty="0"/>
              <a:t>Gran mayoría de los pacientes agudos en contexto de choque hipovolémico o séptico.</a:t>
            </a:r>
          </a:p>
          <a:p>
            <a:pPr algn="just">
              <a:lnSpc>
                <a:spcPct val="100000"/>
              </a:lnSpc>
            </a:pPr>
            <a:r>
              <a:rPr lang="es-CO" sz="2200" dirty="0"/>
              <a:t>Descompresión con SNG.</a:t>
            </a:r>
          </a:p>
          <a:p>
            <a:pPr algn="just">
              <a:lnSpc>
                <a:spcPct val="100000"/>
              </a:lnSpc>
            </a:pPr>
            <a:r>
              <a:rPr lang="es-CO" sz="2200" dirty="0"/>
              <a:t>Valoración URGENTE por cirugía general.</a:t>
            </a:r>
          </a:p>
          <a:p>
            <a:pPr algn="just">
              <a:lnSpc>
                <a:spcPct val="100000"/>
              </a:lnSpc>
            </a:pPr>
            <a:r>
              <a:rPr lang="es-CO" sz="2200" dirty="0"/>
              <a:t>Estudios diagnósticos apropiados.</a:t>
            </a:r>
          </a:p>
          <a:p>
            <a:pPr algn="just">
              <a:lnSpc>
                <a:spcPct val="100000"/>
              </a:lnSpc>
            </a:pPr>
            <a:r>
              <a:rPr lang="es-CO" sz="2200" dirty="0"/>
              <a:t>Alternativas de manejo:</a:t>
            </a:r>
          </a:p>
          <a:p>
            <a:pPr lvl="1" algn="just">
              <a:lnSpc>
                <a:spcPct val="100000"/>
              </a:lnSpc>
              <a:buFont typeface="Wingdings" pitchFamily="2" charset="2"/>
              <a:buChar char="§"/>
            </a:pPr>
            <a:r>
              <a:rPr lang="es-CO" dirty="0"/>
              <a:t>Mucosa gástrica </a:t>
            </a:r>
            <a:r>
              <a:rPr lang="es-CO" b="1" dirty="0"/>
              <a:t>no</a:t>
            </a:r>
            <a:r>
              <a:rPr lang="es-CO" dirty="0"/>
              <a:t> isquémica: reducción endoscópica con o sin fijación.</a:t>
            </a:r>
          </a:p>
          <a:p>
            <a:pPr lvl="1" algn="just">
              <a:lnSpc>
                <a:spcPct val="100000"/>
              </a:lnSpc>
              <a:buFont typeface="Wingdings" pitchFamily="2" charset="2"/>
              <a:buChar char="§"/>
            </a:pPr>
            <a:r>
              <a:rPr lang="es-CO" dirty="0"/>
              <a:t>Mucosa gástrica isquémica: cirugía emergente.</a:t>
            </a:r>
          </a:p>
          <a:p>
            <a:pPr algn="just">
              <a:lnSpc>
                <a:spcPct val="100000"/>
              </a:lnSpc>
            </a:pPr>
            <a:r>
              <a:rPr lang="es-CO" sz="2200" dirty="0"/>
              <a:t>Paciente con vólvulo crónico, anciano, múltiples comorbilidades, pudiera manejarse médicamente. Sin embargo, esta decisión debe ser tomada por el cirujano tratante. </a:t>
            </a:r>
          </a:p>
        </p:txBody>
      </p:sp>
    </p:spTree>
    <p:extLst>
      <p:ext uri="{BB962C8B-B14F-4D97-AF65-F5344CB8AC3E}">
        <p14:creationId xmlns:p14="http://schemas.microsoft.com/office/powerpoint/2010/main" val="11096201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1822FC-5332-444E-B844-AD148CA9B4BA}"/>
              </a:ext>
            </a:extLst>
          </p:cNvPr>
          <p:cNvSpPr>
            <a:spLocks noGrp="1"/>
          </p:cNvSpPr>
          <p:nvPr>
            <p:ph type="title"/>
          </p:nvPr>
        </p:nvSpPr>
        <p:spPr>
          <a:xfrm>
            <a:off x="838199" y="1493100"/>
            <a:ext cx="10515600" cy="1957801"/>
          </a:xfrm>
        </p:spPr>
        <p:txBody>
          <a:bodyPr/>
          <a:lstStyle/>
          <a:p>
            <a:pPr algn="ctr"/>
            <a:r>
              <a:rPr lang="es-CO" dirty="0"/>
              <a:t>¡Gracias!</a:t>
            </a:r>
          </a:p>
        </p:txBody>
      </p:sp>
    </p:spTree>
    <p:extLst>
      <p:ext uri="{BB962C8B-B14F-4D97-AF65-F5344CB8AC3E}">
        <p14:creationId xmlns:p14="http://schemas.microsoft.com/office/powerpoint/2010/main" val="243431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A71A84DB-B9B2-A042-ABC1-3BA2DF82B10D}"/>
              </a:ext>
            </a:extLst>
          </p:cNvPr>
          <p:cNvPicPr>
            <a:picLocks noChangeAspect="1"/>
          </p:cNvPicPr>
          <p:nvPr/>
        </p:nvPicPr>
        <p:blipFill>
          <a:blip r:embed="rId2"/>
          <a:stretch>
            <a:fillRect/>
          </a:stretch>
        </p:blipFill>
        <p:spPr>
          <a:xfrm>
            <a:off x="5728996" y="89418"/>
            <a:ext cx="5624804" cy="6636936"/>
          </a:xfrm>
          <a:prstGeom prst="rect">
            <a:avLst/>
          </a:prstGeom>
          <a:noFill/>
        </p:spPr>
      </p:pic>
      <p:sp>
        <p:nvSpPr>
          <p:cNvPr id="6" name="Título 1">
            <a:extLst>
              <a:ext uri="{FF2B5EF4-FFF2-40B4-BE49-F238E27FC236}">
                <a16:creationId xmlns:a16="http://schemas.microsoft.com/office/drawing/2014/main" id="{5CFDD114-FA19-4841-B675-0EA845C14412}"/>
              </a:ext>
            </a:extLst>
          </p:cNvPr>
          <p:cNvSpPr>
            <a:spLocks noGrp="1"/>
          </p:cNvSpPr>
          <p:nvPr>
            <p:ph type="title"/>
          </p:nvPr>
        </p:nvSpPr>
        <p:spPr>
          <a:xfrm>
            <a:off x="657808" y="131646"/>
            <a:ext cx="10515600" cy="1325563"/>
          </a:xfrm>
        </p:spPr>
        <p:txBody>
          <a:bodyPr/>
          <a:lstStyle/>
          <a:p>
            <a:r>
              <a:rPr lang="es-CO" dirty="0"/>
              <a:t>Anatomía</a:t>
            </a:r>
          </a:p>
        </p:txBody>
      </p:sp>
    </p:spTree>
    <p:extLst>
      <p:ext uri="{BB962C8B-B14F-4D97-AF65-F5344CB8AC3E}">
        <p14:creationId xmlns:p14="http://schemas.microsoft.com/office/powerpoint/2010/main" val="4657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E769B1-10A3-F342-9091-7AAB8E9406C3}"/>
              </a:ext>
            </a:extLst>
          </p:cNvPr>
          <p:cNvSpPr>
            <a:spLocks noGrp="1"/>
          </p:cNvSpPr>
          <p:nvPr>
            <p:ph type="title"/>
          </p:nvPr>
        </p:nvSpPr>
        <p:spPr>
          <a:xfrm>
            <a:off x="464975" y="77200"/>
            <a:ext cx="10515600" cy="778924"/>
          </a:xfrm>
        </p:spPr>
        <p:txBody>
          <a:bodyPr/>
          <a:lstStyle/>
          <a:p>
            <a:r>
              <a:rPr lang="es-CO" dirty="0"/>
              <a:t>Fisiopatología</a:t>
            </a:r>
          </a:p>
        </p:txBody>
      </p:sp>
      <p:sp>
        <p:nvSpPr>
          <p:cNvPr id="3" name="Marcador de contenido 2">
            <a:extLst>
              <a:ext uri="{FF2B5EF4-FFF2-40B4-BE49-F238E27FC236}">
                <a16:creationId xmlns:a16="http://schemas.microsoft.com/office/drawing/2014/main" id="{7D5C9317-A83D-774F-9740-A8771DF130F3}"/>
              </a:ext>
            </a:extLst>
          </p:cNvPr>
          <p:cNvSpPr>
            <a:spLocks noGrp="1"/>
          </p:cNvSpPr>
          <p:nvPr>
            <p:ph idx="1"/>
          </p:nvPr>
        </p:nvSpPr>
        <p:spPr>
          <a:xfrm>
            <a:off x="4969639" y="1298356"/>
            <a:ext cx="7033590" cy="4530725"/>
          </a:xfrm>
        </p:spPr>
        <p:txBody>
          <a:bodyPr>
            <a:noAutofit/>
          </a:bodyPr>
          <a:lstStyle/>
          <a:p>
            <a:pPr algn="just">
              <a:lnSpc>
                <a:spcPct val="100000"/>
              </a:lnSpc>
            </a:pPr>
            <a:r>
              <a:rPr lang="es-CO" sz="2200" dirty="0"/>
              <a:t>Alargamiento del espacio entre las cruras diafragmáticas </a:t>
            </a:r>
            <a:r>
              <a:rPr lang="es-CO" sz="2200" dirty="0">
                <a:sym typeface="Wingdings" pitchFamily="2" charset="2"/>
              </a:rPr>
              <a:t></a:t>
            </a:r>
            <a:r>
              <a:rPr lang="es-CO" sz="2200" dirty="0"/>
              <a:t> paso de órganos intraabdominales al mediastino:</a:t>
            </a:r>
          </a:p>
          <a:p>
            <a:pPr lvl="1" algn="just">
              <a:lnSpc>
                <a:spcPct val="100000"/>
              </a:lnSpc>
              <a:buFont typeface="Wingdings" pitchFamily="2" charset="2"/>
              <a:buChar char="§"/>
            </a:pPr>
            <a:r>
              <a:rPr lang="es-CO" dirty="0"/>
              <a:t>Aumento de la PIA, creando gradiente transdiafragmático entre la cavidad torácica y abdominal a nivel de la UGE.</a:t>
            </a:r>
          </a:p>
          <a:p>
            <a:pPr lvl="1" algn="just">
              <a:lnSpc>
                <a:spcPct val="100000"/>
              </a:lnSpc>
              <a:buFont typeface="Wingdings" pitchFamily="2" charset="2"/>
              <a:buChar char="§"/>
            </a:pPr>
            <a:r>
              <a:rPr lang="es-CO" dirty="0"/>
              <a:t>Debilitamiento de la membrana frenoesofágica.</a:t>
            </a:r>
          </a:p>
          <a:p>
            <a:pPr lvl="1" algn="just">
              <a:lnSpc>
                <a:spcPct val="100000"/>
              </a:lnSpc>
              <a:buFont typeface="Wingdings" pitchFamily="2" charset="2"/>
              <a:buChar char="§"/>
            </a:pPr>
            <a:r>
              <a:rPr lang="es-CO" dirty="0"/>
              <a:t>Depleción de las fibras de elastina.</a:t>
            </a:r>
          </a:p>
          <a:p>
            <a:pPr lvl="1" algn="just">
              <a:lnSpc>
                <a:spcPct val="100000"/>
              </a:lnSpc>
              <a:buFont typeface="Wingdings" pitchFamily="2" charset="2"/>
              <a:buChar char="§"/>
            </a:pPr>
            <a:r>
              <a:rPr lang="es-CO" dirty="0"/>
              <a:t>Ensanchamiento del hiato.</a:t>
            </a:r>
          </a:p>
          <a:p>
            <a:pPr lvl="1" algn="just">
              <a:lnSpc>
                <a:spcPct val="100000"/>
              </a:lnSpc>
              <a:buFont typeface="Wingdings" pitchFamily="2" charset="2"/>
              <a:buChar char="§"/>
            </a:pPr>
            <a:r>
              <a:rPr lang="es-CO" dirty="0"/>
              <a:t>Migración cefálica de la UGE.</a:t>
            </a:r>
          </a:p>
          <a:p>
            <a:pPr algn="just">
              <a:lnSpc>
                <a:spcPct val="100000"/>
              </a:lnSpc>
            </a:pPr>
            <a:r>
              <a:rPr lang="es-CO" sz="2200" dirty="0"/>
              <a:t>Obesidad, embarazo, constipación crónica, EPOC, tos, genética.</a:t>
            </a:r>
          </a:p>
          <a:p>
            <a:pPr algn="just">
              <a:lnSpc>
                <a:spcPct val="100000"/>
              </a:lnSpc>
            </a:pPr>
            <a:endParaRPr lang="es-CO" sz="2200" dirty="0"/>
          </a:p>
        </p:txBody>
      </p:sp>
      <p:pic>
        <p:nvPicPr>
          <p:cNvPr id="2050" name="Picture 2" descr="IMU SURGICAL SOCIETY: 77 year-old Lady With Left Iliac Fossa Pain">
            <a:extLst>
              <a:ext uri="{FF2B5EF4-FFF2-40B4-BE49-F238E27FC236}">
                <a16:creationId xmlns:a16="http://schemas.microsoft.com/office/drawing/2014/main" id="{31B97389-31F6-B94C-9956-4A6A916C499F}"/>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428171" y="1018207"/>
            <a:ext cx="2520373" cy="2926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316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FC2B7A-7CC9-AC48-B4FA-821A3292DC58}"/>
              </a:ext>
            </a:extLst>
          </p:cNvPr>
          <p:cNvSpPr>
            <a:spLocks noGrp="1"/>
          </p:cNvSpPr>
          <p:nvPr>
            <p:ph type="title"/>
          </p:nvPr>
        </p:nvSpPr>
        <p:spPr>
          <a:xfrm>
            <a:off x="539620" y="111125"/>
            <a:ext cx="10515600" cy="1325563"/>
          </a:xfrm>
        </p:spPr>
        <p:txBody>
          <a:bodyPr/>
          <a:lstStyle/>
          <a:p>
            <a:r>
              <a:rPr lang="es-CO" dirty="0"/>
              <a:t>Epidemiología</a:t>
            </a:r>
          </a:p>
        </p:txBody>
      </p:sp>
      <p:sp>
        <p:nvSpPr>
          <p:cNvPr id="3" name="Marcador de contenido 2">
            <a:extLst>
              <a:ext uri="{FF2B5EF4-FFF2-40B4-BE49-F238E27FC236}">
                <a16:creationId xmlns:a16="http://schemas.microsoft.com/office/drawing/2014/main" id="{5D0FEAD8-A929-7C42-897D-825AA340E568}"/>
              </a:ext>
            </a:extLst>
          </p:cNvPr>
          <p:cNvSpPr>
            <a:spLocks noGrp="1"/>
          </p:cNvSpPr>
          <p:nvPr>
            <p:ph idx="1"/>
          </p:nvPr>
        </p:nvSpPr>
        <p:spPr>
          <a:xfrm>
            <a:off x="5400668" y="1743482"/>
            <a:ext cx="6374565" cy="4530725"/>
          </a:xfrm>
        </p:spPr>
        <p:txBody>
          <a:bodyPr>
            <a:normAutofit/>
          </a:bodyPr>
          <a:lstStyle/>
          <a:p>
            <a:pPr algn="just">
              <a:lnSpc>
                <a:spcPct val="100000"/>
              </a:lnSpc>
            </a:pPr>
            <a:r>
              <a:rPr lang="es-CO" sz="2200" dirty="0"/>
              <a:t>14-84% de los pacientes examinado:</a:t>
            </a:r>
          </a:p>
          <a:p>
            <a:pPr lvl="1" algn="just">
              <a:lnSpc>
                <a:spcPct val="100000"/>
              </a:lnSpc>
              <a:buFont typeface="Wingdings" pitchFamily="2" charset="2"/>
              <a:buChar char="§"/>
            </a:pPr>
            <a:r>
              <a:rPr lang="es-CO" dirty="0"/>
              <a:t>Variación acorde al método diagnóstico y la población.</a:t>
            </a:r>
          </a:p>
          <a:p>
            <a:pPr algn="just">
              <a:lnSpc>
                <a:spcPct val="100000"/>
              </a:lnSpc>
            </a:pPr>
            <a:r>
              <a:rPr lang="es-CO" sz="2200" dirty="0"/>
              <a:t>Asociación con reflujo gastroesofágico.</a:t>
            </a:r>
          </a:p>
          <a:p>
            <a:pPr algn="just">
              <a:lnSpc>
                <a:spcPct val="100000"/>
              </a:lnSpc>
            </a:pPr>
            <a:r>
              <a:rPr lang="es-CO" sz="2200" dirty="0"/>
              <a:t>95% hernias por deslizamiento:</a:t>
            </a:r>
          </a:p>
          <a:p>
            <a:pPr lvl="1" algn="just">
              <a:lnSpc>
                <a:spcPct val="100000"/>
              </a:lnSpc>
              <a:buFont typeface="Wingdings" pitchFamily="2" charset="2"/>
              <a:buChar char="§"/>
            </a:pPr>
            <a:r>
              <a:rPr lang="es-CO" dirty="0"/>
              <a:t>Poca significancia clínica. </a:t>
            </a:r>
          </a:p>
          <a:p>
            <a:pPr algn="just">
              <a:lnSpc>
                <a:spcPct val="100000"/>
              </a:lnSpc>
            </a:pPr>
            <a:r>
              <a:rPr lang="es-CO" sz="2200" dirty="0"/>
              <a:t>Edad media a tercera edad:</a:t>
            </a:r>
          </a:p>
          <a:p>
            <a:pPr lvl="1" algn="just">
              <a:lnSpc>
                <a:spcPct val="100000"/>
              </a:lnSpc>
              <a:buFont typeface="Wingdings" pitchFamily="2" charset="2"/>
              <a:buChar char="§"/>
            </a:pPr>
            <a:r>
              <a:rPr lang="es-CO" dirty="0"/>
              <a:t>Mujeres &gt;60 años.</a:t>
            </a:r>
          </a:p>
          <a:p>
            <a:pPr algn="just">
              <a:lnSpc>
                <a:spcPct val="100000"/>
              </a:lnSpc>
            </a:pPr>
            <a:r>
              <a:rPr lang="es-CO" sz="2200" dirty="0"/>
              <a:t>60% estudios baritados en adultos americanos.</a:t>
            </a:r>
          </a:p>
          <a:p>
            <a:pPr algn="just">
              <a:lnSpc>
                <a:spcPct val="100000"/>
              </a:lnSpc>
            </a:pPr>
            <a:endParaRPr lang="es-CO" sz="2200" dirty="0"/>
          </a:p>
        </p:txBody>
      </p:sp>
      <p:sp>
        <p:nvSpPr>
          <p:cNvPr id="4" name="Rectángulo 3">
            <a:extLst>
              <a:ext uri="{FF2B5EF4-FFF2-40B4-BE49-F238E27FC236}">
                <a16:creationId xmlns:a16="http://schemas.microsoft.com/office/drawing/2014/main" id="{3DC089D9-323D-C84C-8E6F-9B47273DBB29}"/>
              </a:ext>
            </a:extLst>
          </p:cNvPr>
          <p:cNvSpPr/>
          <p:nvPr/>
        </p:nvSpPr>
        <p:spPr>
          <a:xfrm>
            <a:off x="9069878" y="6249135"/>
            <a:ext cx="2805576" cy="276999"/>
          </a:xfrm>
          <a:prstGeom prst="rect">
            <a:avLst/>
          </a:prstGeom>
        </p:spPr>
        <p:txBody>
          <a:bodyPr wrap="none">
            <a:spAutoFit/>
          </a:bodyPr>
          <a:lstStyle/>
          <a:p>
            <a:r>
              <a:rPr lang="es-CO" sz="1200" dirty="0">
                <a:solidFill>
                  <a:srgbClr val="152B48"/>
                </a:solidFill>
                <a:latin typeface="Montserrat" pitchFamily="2" charset="77"/>
              </a:rPr>
              <a:t>Ann Thorac Surg 2010;89:S2168–73</a:t>
            </a:r>
          </a:p>
        </p:txBody>
      </p:sp>
    </p:spTree>
    <p:extLst>
      <p:ext uri="{BB962C8B-B14F-4D97-AF65-F5344CB8AC3E}">
        <p14:creationId xmlns:p14="http://schemas.microsoft.com/office/powerpoint/2010/main" val="408890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45BE1297-59BE-DC48-8C41-C3F34E90ACF3}"/>
              </a:ext>
            </a:extLst>
          </p:cNvPr>
          <p:cNvGraphicFramePr>
            <a:graphicFrameLocks noGrp="1"/>
          </p:cNvGraphicFramePr>
          <p:nvPr>
            <p:ph idx="1"/>
            <p:extLst>
              <p:ext uri="{D42A27DB-BD31-4B8C-83A1-F6EECF244321}">
                <p14:modId xmlns:p14="http://schemas.microsoft.com/office/powerpoint/2010/main" val="1532885572"/>
              </p:ext>
            </p:extLst>
          </p:nvPr>
        </p:nvGraphicFramePr>
        <p:xfrm>
          <a:off x="4447073" y="353139"/>
          <a:ext cx="7744927" cy="6151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4197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96F6DD-AAD7-5248-8487-A1AA4F1ACBFC}"/>
              </a:ext>
            </a:extLst>
          </p:cNvPr>
          <p:cNvSpPr>
            <a:spLocks noGrp="1"/>
          </p:cNvSpPr>
          <p:nvPr>
            <p:ph type="title"/>
          </p:nvPr>
        </p:nvSpPr>
        <p:spPr>
          <a:xfrm>
            <a:off x="576943" y="215835"/>
            <a:ext cx="10515600" cy="1325563"/>
          </a:xfrm>
        </p:spPr>
        <p:txBody>
          <a:bodyPr/>
          <a:lstStyle/>
          <a:p>
            <a:r>
              <a:rPr lang="es-CO" dirty="0"/>
              <a:t>Clasificación</a:t>
            </a:r>
          </a:p>
        </p:txBody>
      </p:sp>
      <p:graphicFrame>
        <p:nvGraphicFramePr>
          <p:cNvPr id="4" name="Marcador de contenido 3">
            <a:extLst>
              <a:ext uri="{FF2B5EF4-FFF2-40B4-BE49-F238E27FC236}">
                <a16:creationId xmlns:a16="http://schemas.microsoft.com/office/drawing/2014/main" id="{3A1EB704-0BD1-B34A-B874-284BC74F2F87}"/>
              </a:ext>
            </a:extLst>
          </p:cNvPr>
          <p:cNvGraphicFramePr>
            <a:graphicFrameLocks noGrp="1"/>
          </p:cNvGraphicFramePr>
          <p:nvPr>
            <p:ph idx="1"/>
            <p:extLst>
              <p:ext uri="{D42A27DB-BD31-4B8C-83A1-F6EECF244321}">
                <p14:modId xmlns:p14="http://schemas.microsoft.com/office/powerpoint/2010/main" val="2030082013"/>
              </p:ext>
            </p:extLst>
          </p:nvPr>
        </p:nvGraphicFramePr>
        <p:xfrm>
          <a:off x="4845115" y="1672027"/>
          <a:ext cx="7034213"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61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33EA5D8F-8FBA-7047-8D2E-F7EEC5F7F1C5}"/>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787400" y="0"/>
            <a:ext cx="11404600" cy="3991610"/>
          </a:xfrm>
        </p:spPr>
      </p:pic>
    </p:spTree>
    <p:extLst>
      <p:ext uri="{BB962C8B-B14F-4D97-AF65-F5344CB8AC3E}">
        <p14:creationId xmlns:p14="http://schemas.microsoft.com/office/powerpoint/2010/main" val="301851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DC3BC1-278F-3F4A-86F5-90FCF4ABEA60}"/>
              </a:ext>
            </a:extLst>
          </p:cNvPr>
          <p:cNvSpPr>
            <a:spLocks noGrp="1"/>
          </p:cNvSpPr>
          <p:nvPr>
            <p:ph type="title"/>
          </p:nvPr>
        </p:nvSpPr>
        <p:spPr>
          <a:xfrm>
            <a:off x="595604" y="365125"/>
            <a:ext cx="10515600" cy="1325563"/>
          </a:xfrm>
        </p:spPr>
        <p:txBody>
          <a:bodyPr/>
          <a:lstStyle/>
          <a:p>
            <a:r>
              <a:rPr lang="es-CO" dirty="0"/>
              <a:t>Clínica</a:t>
            </a:r>
          </a:p>
        </p:txBody>
      </p:sp>
      <p:sp>
        <p:nvSpPr>
          <p:cNvPr id="3" name="Marcador de contenido 2">
            <a:extLst>
              <a:ext uri="{FF2B5EF4-FFF2-40B4-BE49-F238E27FC236}">
                <a16:creationId xmlns:a16="http://schemas.microsoft.com/office/drawing/2014/main" id="{0969C81C-FE5A-2648-9CE6-DC514A7F844E}"/>
              </a:ext>
            </a:extLst>
          </p:cNvPr>
          <p:cNvSpPr>
            <a:spLocks noGrp="1"/>
          </p:cNvSpPr>
          <p:nvPr>
            <p:ph idx="1"/>
          </p:nvPr>
        </p:nvSpPr>
        <p:spPr>
          <a:xfrm>
            <a:off x="5158410" y="475862"/>
            <a:ext cx="7033590" cy="6017013"/>
          </a:xfrm>
        </p:spPr>
        <p:txBody>
          <a:bodyPr>
            <a:noAutofit/>
          </a:bodyPr>
          <a:lstStyle/>
          <a:p>
            <a:pPr>
              <a:lnSpc>
                <a:spcPct val="100000"/>
              </a:lnSpc>
            </a:pPr>
            <a:r>
              <a:rPr lang="es-CO" sz="2200" dirty="0"/>
              <a:t>Deslizamiento: asintomáticos.</a:t>
            </a:r>
          </a:p>
          <a:p>
            <a:pPr>
              <a:lnSpc>
                <a:spcPct val="100000"/>
              </a:lnSpc>
            </a:pPr>
            <a:r>
              <a:rPr lang="es-CO" sz="2200" dirty="0"/>
              <a:t>Dolor epigástrico intermitente.</a:t>
            </a:r>
          </a:p>
          <a:p>
            <a:pPr>
              <a:lnSpc>
                <a:spcPct val="100000"/>
              </a:lnSpc>
            </a:pPr>
            <a:r>
              <a:rPr lang="es-CO" sz="2200" dirty="0"/>
              <a:t>Saciedad temprana.</a:t>
            </a:r>
          </a:p>
          <a:p>
            <a:pPr>
              <a:lnSpc>
                <a:spcPct val="100000"/>
              </a:lnSpc>
            </a:pPr>
            <a:r>
              <a:rPr lang="es-CO" sz="2200" dirty="0"/>
              <a:t>ERGE en hernias tipo I.</a:t>
            </a:r>
          </a:p>
          <a:p>
            <a:pPr>
              <a:lnSpc>
                <a:spcPct val="100000"/>
              </a:lnSpc>
            </a:pPr>
            <a:r>
              <a:rPr lang="es-CO" sz="2200" dirty="0"/>
              <a:t>Defectos gigantes:</a:t>
            </a:r>
          </a:p>
          <a:p>
            <a:pPr lvl="1">
              <a:lnSpc>
                <a:spcPct val="100000"/>
              </a:lnSpc>
              <a:buFont typeface="Wingdings" pitchFamily="2" charset="2"/>
              <a:buChar char="§"/>
            </a:pPr>
            <a:r>
              <a:rPr lang="es-CO" dirty="0"/>
              <a:t>Intolerancia progresiva a sólidos y líquidos, regurgitación, nausea y emesis.</a:t>
            </a:r>
          </a:p>
          <a:p>
            <a:pPr lvl="1">
              <a:lnSpc>
                <a:spcPct val="100000"/>
              </a:lnSpc>
              <a:buFont typeface="Wingdings" pitchFamily="2" charset="2"/>
              <a:buChar char="§"/>
            </a:pPr>
            <a:r>
              <a:rPr lang="es-CO" dirty="0"/>
              <a:t>Dolor torácico, disnea, asma, bronquitis, tos, disfonia, laringitis.</a:t>
            </a:r>
          </a:p>
          <a:p>
            <a:pPr lvl="1">
              <a:lnSpc>
                <a:spcPct val="100000"/>
              </a:lnSpc>
              <a:buFont typeface="Wingdings" pitchFamily="2" charset="2"/>
              <a:buChar char="§"/>
            </a:pPr>
            <a:r>
              <a:rPr lang="es-CO" dirty="0"/>
              <a:t>Sangrado: úlceras de Cameron:</a:t>
            </a:r>
          </a:p>
          <a:p>
            <a:pPr lvl="2">
              <a:lnSpc>
                <a:spcPct val="100000"/>
              </a:lnSpc>
              <a:buFont typeface="Courier New" panose="02070309020205020404" pitchFamily="49" charset="0"/>
              <a:buChar char="o"/>
            </a:pPr>
            <a:r>
              <a:rPr lang="es-CO" sz="1800" dirty="0"/>
              <a:t>Anemia ferropénica: 50% pacientes.</a:t>
            </a:r>
          </a:p>
          <a:p>
            <a:pPr>
              <a:lnSpc>
                <a:spcPct val="100000"/>
              </a:lnSpc>
            </a:pPr>
            <a:r>
              <a:rPr lang="es-CO" sz="2200" dirty="0"/>
              <a:t>Volvulus, incarceración, estrangulación:</a:t>
            </a:r>
          </a:p>
          <a:p>
            <a:pPr lvl="1">
              <a:lnSpc>
                <a:spcPct val="100000"/>
              </a:lnSpc>
              <a:buFont typeface="Wingdings" pitchFamily="2" charset="2"/>
              <a:buChar char="§"/>
            </a:pPr>
            <a:r>
              <a:rPr lang="es-CO" dirty="0"/>
              <a:t>Triada de Borchadt: Dolor epigástrico, incapacidad de vomitar, fallo en el paso de SNG</a:t>
            </a:r>
          </a:p>
          <a:p>
            <a:pPr>
              <a:lnSpc>
                <a:spcPct val="100000"/>
              </a:lnSpc>
            </a:pPr>
            <a:r>
              <a:rPr lang="es-CO" sz="2200" dirty="0"/>
              <a:t>Reflujo severo: E. Barret, cáncer esofágico.</a:t>
            </a:r>
          </a:p>
        </p:txBody>
      </p:sp>
    </p:spTree>
    <p:extLst>
      <p:ext uri="{BB962C8B-B14F-4D97-AF65-F5344CB8AC3E}">
        <p14:creationId xmlns:p14="http://schemas.microsoft.com/office/powerpoint/2010/main" val="3203201784"/>
      </p:ext>
    </p:extLst>
  </p:cSld>
  <p:clrMapOvr>
    <a:masterClrMapping/>
  </p:clrMapOvr>
</p:sld>
</file>

<file path=ppt/theme/theme1.xml><?xml version="1.0" encoding="utf-8"?>
<a:theme xmlns:a="http://schemas.openxmlformats.org/drawingml/2006/main" name="TemaF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aFR" id="{171F71A1-5182-BD4A-9225-6AEC09A1BB8B}" vid="{74A772F4-F16C-9C4F-BB1C-9D670C560CA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TotalTime>
  <Words>2417</Words>
  <Application>Microsoft Office PowerPoint</Application>
  <PresentationFormat>Panorámica</PresentationFormat>
  <Paragraphs>246</Paragraphs>
  <Slides>25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25</vt:i4>
      </vt:variant>
    </vt:vector>
  </HeadingPairs>
  <TitlesOfParts>
    <vt:vector size="31" baseType="lpstr">
      <vt:lpstr>Arial</vt:lpstr>
      <vt:lpstr>Calibri</vt:lpstr>
      <vt:lpstr>Courier New</vt:lpstr>
      <vt:lpstr>Montserrat</vt:lpstr>
      <vt:lpstr>Wingdings</vt:lpstr>
      <vt:lpstr>TemaFR</vt:lpstr>
      <vt:lpstr>HERNIA DIAFRAGMÁTICA</vt:lpstr>
      <vt:lpstr>Introducción</vt:lpstr>
      <vt:lpstr>Anatomía</vt:lpstr>
      <vt:lpstr>Fisiopatología</vt:lpstr>
      <vt:lpstr>Epidemiología</vt:lpstr>
      <vt:lpstr>Presentación de PowerPoint</vt:lpstr>
      <vt:lpstr>Clasificación</vt:lpstr>
      <vt:lpstr>Presentación de PowerPoint</vt:lpstr>
      <vt:lpstr>Clínica</vt:lpstr>
      <vt:lpstr>Diagnóstico</vt:lpstr>
      <vt:lpstr>TAC</vt:lpstr>
      <vt:lpstr>Estudios baritados</vt:lpstr>
      <vt:lpstr>Presentación de PowerPoint</vt:lpstr>
      <vt:lpstr>Presentación de PowerPoint</vt:lpstr>
      <vt:lpstr>Presentación de PowerPoint</vt:lpstr>
      <vt:lpstr>Otros estudios</vt:lpstr>
      <vt:lpstr>Manejo</vt:lpstr>
      <vt:lpstr>Presentación de PowerPoint</vt:lpstr>
      <vt:lpstr>Reparo quirúrgico</vt:lpstr>
      <vt:lpstr>Pronóstico</vt:lpstr>
      <vt:lpstr>Vólvulo gástrico</vt:lpstr>
      <vt:lpstr>Diagnóstico</vt:lpstr>
      <vt:lpstr>Clasificación</vt:lpstr>
      <vt:lpstr>Manejo</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Hernia diafragmática</dc:title>
  <dc:creator>Lina María Botero</dc:creator>
  <cp:lastModifiedBy>User</cp:lastModifiedBy>
  <cp:revision>8</cp:revision>
  <dcterms:created xsi:type="dcterms:W3CDTF">2021-03-03T23:26:21Z</dcterms:created>
  <dcterms:modified xsi:type="dcterms:W3CDTF">2021-05-07T19:12:15Z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479736</vt:lpwstr>
  </property>
  <property fmtid="{D5CDD505-2E9C-101B-9397-08002B2CF9AE}" name="NXPowerLiteSettings" pid="3">
    <vt:lpwstr>C7000400038000</vt:lpwstr>
  </property>
  <property fmtid="{D5CDD505-2E9C-101B-9397-08002B2CF9AE}" name="NXPowerLiteVersion" pid="4">
    <vt:lpwstr>S9.0.3</vt:lpwstr>
  </property>
</Properties>
</file>